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98" r:id="rId1"/>
    <p:sldMasterId id="2147483648" r:id="rId2"/>
  </p:sldMasterIdLst>
  <p:notesMasterIdLst>
    <p:notesMasterId r:id="rId61"/>
  </p:notesMasterIdLst>
  <p:handoutMasterIdLst>
    <p:handoutMasterId r:id="rId62"/>
  </p:handoutMasterIdLst>
  <p:sldIdLst>
    <p:sldId id="538" r:id="rId3"/>
    <p:sldId id="558" r:id="rId4"/>
    <p:sldId id="561" r:id="rId5"/>
    <p:sldId id="562" r:id="rId6"/>
    <p:sldId id="563" r:id="rId7"/>
    <p:sldId id="564" r:id="rId8"/>
    <p:sldId id="565" r:id="rId9"/>
    <p:sldId id="566" r:id="rId10"/>
    <p:sldId id="572" r:id="rId11"/>
    <p:sldId id="567" r:id="rId12"/>
    <p:sldId id="571" r:id="rId13"/>
    <p:sldId id="570" r:id="rId14"/>
    <p:sldId id="617" r:id="rId15"/>
    <p:sldId id="573" r:id="rId16"/>
    <p:sldId id="574" r:id="rId17"/>
    <p:sldId id="575" r:id="rId18"/>
    <p:sldId id="576" r:id="rId19"/>
    <p:sldId id="615" r:id="rId20"/>
    <p:sldId id="616" r:id="rId21"/>
    <p:sldId id="577" r:id="rId22"/>
    <p:sldId id="578" r:id="rId23"/>
    <p:sldId id="583" r:id="rId24"/>
    <p:sldId id="579" r:id="rId25"/>
    <p:sldId id="580" r:id="rId26"/>
    <p:sldId id="581" r:id="rId27"/>
    <p:sldId id="582" r:id="rId28"/>
    <p:sldId id="584" r:id="rId29"/>
    <p:sldId id="585" r:id="rId30"/>
    <p:sldId id="586" r:id="rId31"/>
    <p:sldId id="587" r:id="rId32"/>
    <p:sldId id="588" r:id="rId33"/>
    <p:sldId id="589" r:id="rId34"/>
    <p:sldId id="590" r:id="rId35"/>
    <p:sldId id="591" r:id="rId36"/>
    <p:sldId id="606" r:id="rId37"/>
    <p:sldId id="607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03" r:id="rId49"/>
    <p:sldId id="604" r:id="rId50"/>
    <p:sldId id="605" r:id="rId51"/>
    <p:sldId id="602" r:id="rId52"/>
    <p:sldId id="608" r:id="rId53"/>
    <p:sldId id="609" r:id="rId54"/>
    <p:sldId id="610" r:id="rId55"/>
    <p:sldId id="611" r:id="rId56"/>
    <p:sldId id="612" r:id="rId57"/>
    <p:sldId id="613" r:id="rId58"/>
    <p:sldId id="614" r:id="rId59"/>
    <p:sldId id="61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400"/>
    <a:srgbClr val="BF2900"/>
    <a:srgbClr val="D2F3FF"/>
    <a:srgbClr val="0E4875"/>
    <a:srgbClr val="B50000"/>
    <a:srgbClr val="D00000"/>
    <a:srgbClr val="993300"/>
    <a:srgbClr val="052635"/>
    <a:srgbClr val="D55428"/>
    <a:srgbClr val="9D3F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5" autoAdjust="0"/>
    <p:restoredTop sz="83223" autoAdjust="0"/>
  </p:normalViewPr>
  <p:slideViewPr>
    <p:cSldViewPr snapToGrid="0">
      <p:cViewPr varScale="1">
        <p:scale>
          <a:sx n="81" d="100"/>
          <a:sy n="81" d="100"/>
        </p:scale>
        <p:origin x="52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C1379-55F1-4336-B3C4-88C4E2B73B38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52133-BCAB-4986-BDE4-E00A6BDFE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61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48A7A-C298-44DF-80B2-9307F2170890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3E4C3-0E04-462B-B3F2-E556748BF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3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5D23D-53C0-4290-81E7-A5C8EB8271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8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24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39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5175E75-9907-4A92-BAA8-289905C3F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26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58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93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36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0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65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60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17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6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39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28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04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83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1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30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90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46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87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11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60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9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98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45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09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13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71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67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1007C-05D5-46BB-BCAA-4BB619C857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92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766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66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9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08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80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953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252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118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9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716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582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353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383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706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30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1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73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E4C3-0E04-462B-B3F2-E556748BF4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9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E514-6A4B-F449-88D9-0C9CA9D32B3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BC5A5-5C70-9F49-B29B-BDF3138FA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25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68062" y="2106386"/>
            <a:ext cx="10363132" cy="37929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1400"/>
              </a:spcAft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110A371-132B-4752-8698-AB69E0E68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9283" y="6418984"/>
            <a:ext cx="4519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rgbClr val="0D2669"/>
                </a:solidFill>
                <a:latin typeface="Lato" panose="020F0502020204030203" pitchFamily="34" charset="0"/>
                <a:ea typeface="Lato" panose="020F0502020204030203" pitchFamily="34" charset="0"/>
              </a:defRPr>
            </a:lvl1pPr>
          </a:lstStyle>
          <a:p>
            <a:fld id="{880AB851-D56A-408E-BB04-AD82986AE9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72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110A371-132B-4752-8698-AB69E0E68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9283" y="6418984"/>
            <a:ext cx="4519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rgbClr val="0D2669"/>
                </a:solidFill>
                <a:latin typeface="Lato" panose="020F0502020204030203" pitchFamily="34" charset="0"/>
                <a:ea typeface="Lato" panose="020F0502020204030203" pitchFamily="34" charset="0"/>
              </a:defRPr>
            </a:lvl1pPr>
          </a:lstStyle>
          <a:p>
            <a:fld id="{880AB851-D56A-408E-BB04-AD82986AE9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58278" y="2106386"/>
            <a:ext cx="5066301" cy="376373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1500"/>
              </a:lnSpc>
              <a:spcBef>
                <a:spcPts val="0"/>
              </a:spcBef>
              <a:spcAft>
                <a:spcPts val="1400"/>
              </a:spcAft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531428" y="4269921"/>
            <a:ext cx="4612821" cy="108653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1500"/>
              </a:lnSpc>
              <a:spcBef>
                <a:spcPts val="0"/>
              </a:spcBef>
              <a:spcAft>
                <a:spcPts val="1400"/>
              </a:spcAft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62254" y="2106386"/>
            <a:ext cx="5066301" cy="148756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ts val="1500"/>
              </a:lnSpc>
              <a:spcBef>
                <a:spcPts val="0"/>
              </a:spcBef>
              <a:spcAft>
                <a:spcPts val="1400"/>
              </a:spcAft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</p:spTree>
    <p:extLst>
      <p:ext uri="{BB962C8B-B14F-4D97-AF65-F5344CB8AC3E}">
        <p14:creationId xmlns:p14="http://schemas.microsoft.com/office/powerpoint/2010/main" val="868310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48988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0050" y="666205"/>
            <a:ext cx="5347607" cy="5566410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943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&amp;  Vi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BDC2E62-152B-4150-9535-0F1B42E434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5396" y="3777808"/>
            <a:ext cx="2347783" cy="2187712"/>
          </a:xfrm>
          <a:prstGeom prst="snip1Rect">
            <a:avLst>
              <a:gd name="adj" fmla="val 11442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797B12C-2AAC-4B0F-91B8-2DFF23460B0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3556175" y="906161"/>
            <a:ext cx="2347784" cy="2621039"/>
          </a:xfrm>
          <a:prstGeom prst="snip1Rect">
            <a:avLst>
              <a:gd name="adj" fmla="val 9712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287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Cho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24D543F-A4D6-465A-B796-432C3495F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6141" y="1801439"/>
            <a:ext cx="5637946" cy="2934929"/>
          </a:xfrm>
          <a:custGeom>
            <a:avLst/>
            <a:gdLst>
              <a:gd name="connsiteX0" fmla="*/ 0 w 8155858"/>
              <a:gd name="connsiteY0" fmla="*/ 0 h 2934929"/>
              <a:gd name="connsiteX1" fmla="*/ 8155858 w 8155858"/>
              <a:gd name="connsiteY1" fmla="*/ 0 h 2934929"/>
              <a:gd name="connsiteX2" fmla="*/ 8155858 w 8155858"/>
              <a:gd name="connsiteY2" fmla="*/ 2934929 h 2934929"/>
              <a:gd name="connsiteX3" fmla="*/ 0 w 8155858"/>
              <a:gd name="connsiteY3" fmla="*/ 2934929 h 293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5858" h="2934929">
                <a:moveTo>
                  <a:pt x="0" y="0"/>
                </a:moveTo>
                <a:lnTo>
                  <a:pt x="8155858" y="0"/>
                </a:lnTo>
                <a:lnTo>
                  <a:pt x="8155858" y="2934929"/>
                </a:lnTo>
                <a:lnTo>
                  <a:pt x="0" y="293492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411804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980435" y="2928202"/>
            <a:ext cx="1619250" cy="16192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034984" y="2940485"/>
            <a:ext cx="1619250" cy="16192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089533" y="2913050"/>
            <a:ext cx="1619250" cy="16192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424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51392" y="1594439"/>
            <a:ext cx="2691796" cy="2165448"/>
          </a:xfrm>
          <a:custGeom>
            <a:avLst/>
            <a:gdLst>
              <a:gd name="connsiteX0" fmla="*/ 0 w 4037694"/>
              <a:gd name="connsiteY0" fmla="*/ 0 h 2770202"/>
              <a:gd name="connsiteX1" fmla="*/ 4037694 w 4037694"/>
              <a:gd name="connsiteY1" fmla="*/ 0 h 2770202"/>
              <a:gd name="connsiteX2" fmla="*/ 4037694 w 4037694"/>
              <a:gd name="connsiteY2" fmla="*/ 2770202 h 2770202"/>
              <a:gd name="connsiteX3" fmla="*/ 0 w 4037694"/>
              <a:gd name="connsiteY3" fmla="*/ 2770202 h 277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694" h="2770202">
                <a:moveTo>
                  <a:pt x="0" y="0"/>
                </a:moveTo>
                <a:lnTo>
                  <a:pt x="4037694" y="0"/>
                </a:lnTo>
                <a:lnTo>
                  <a:pt x="4037694" y="2770202"/>
                </a:lnTo>
                <a:lnTo>
                  <a:pt x="0" y="2770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350885" y="3880438"/>
            <a:ext cx="2691796" cy="2194530"/>
          </a:xfrm>
          <a:custGeom>
            <a:avLst/>
            <a:gdLst>
              <a:gd name="connsiteX0" fmla="*/ 0 w 4037694"/>
              <a:gd name="connsiteY0" fmla="*/ 0 h 2770202"/>
              <a:gd name="connsiteX1" fmla="*/ 4037694 w 4037694"/>
              <a:gd name="connsiteY1" fmla="*/ 0 h 2770202"/>
              <a:gd name="connsiteX2" fmla="*/ 4037694 w 4037694"/>
              <a:gd name="connsiteY2" fmla="*/ 2770202 h 2770202"/>
              <a:gd name="connsiteX3" fmla="*/ 0 w 4037694"/>
              <a:gd name="connsiteY3" fmla="*/ 2770202 h 277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694" h="2770202">
                <a:moveTo>
                  <a:pt x="0" y="0"/>
                </a:moveTo>
                <a:lnTo>
                  <a:pt x="4037694" y="0"/>
                </a:lnTo>
                <a:lnTo>
                  <a:pt x="4037694" y="2770202"/>
                </a:lnTo>
                <a:lnTo>
                  <a:pt x="0" y="2770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150377" y="1594439"/>
            <a:ext cx="2691796" cy="2165448"/>
          </a:xfrm>
          <a:custGeom>
            <a:avLst/>
            <a:gdLst>
              <a:gd name="connsiteX0" fmla="*/ 0 w 4037694"/>
              <a:gd name="connsiteY0" fmla="*/ 0 h 2770202"/>
              <a:gd name="connsiteX1" fmla="*/ 4037694 w 4037694"/>
              <a:gd name="connsiteY1" fmla="*/ 0 h 2770202"/>
              <a:gd name="connsiteX2" fmla="*/ 4037694 w 4037694"/>
              <a:gd name="connsiteY2" fmla="*/ 2770202 h 2770202"/>
              <a:gd name="connsiteX3" fmla="*/ 0 w 4037694"/>
              <a:gd name="connsiteY3" fmla="*/ 2770202 h 277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694" h="2770202">
                <a:moveTo>
                  <a:pt x="0" y="0"/>
                </a:moveTo>
                <a:lnTo>
                  <a:pt x="4037694" y="0"/>
                </a:lnTo>
                <a:lnTo>
                  <a:pt x="4037694" y="2770202"/>
                </a:lnTo>
                <a:lnTo>
                  <a:pt x="0" y="2770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8949871" y="3880438"/>
            <a:ext cx="2691796" cy="2194530"/>
          </a:xfrm>
          <a:custGeom>
            <a:avLst/>
            <a:gdLst>
              <a:gd name="connsiteX0" fmla="*/ 0 w 4037694"/>
              <a:gd name="connsiteY0" fmla="*/ 0 h 2770202"/>
              <a:gd name="connsiteX1" fmla="*/ 4037694 w 4037694"/>
              <a:gd name="connsiteY1" fmla="*/ 0 h 2770202"/>
              <a:gd name="connsiteX2" fmla="*/ 4037694 w 4037694"/>
              <a:gd name="connsiteY2" fmla="*/ 2770202 h 2770202"/>
              <a:gd name="connsiteX3" fmla="*/ 0 w 4037694"/>
              <a:gd name="connsiteY3" fmla="*/ 2770202 h 277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694" h="2770202">
                <a:moveTo>
                  <a:pt x="0" y="0"/>
                </a:moveTo>
                <a:lnTo>
                  <a:pt x="4037694" y="0"/>
                </a:lnTo>
                <a:lnTo>
                  <a:pt x="4037694" y="2770202"/>
                </a:lnTo>
                <a:lnTo>
                  <a:pt x="0" y="2770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30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4">
          <p15:clr>
            <a:srgbClr val="FBAE40"/>
          </p15:clr>
        </p15:guide>
        <p15:guide id="2" pos="1176">
          <p15:clr>
            <a:srgbClr val="FBAE40"/>
          </p15:clr>
        </p15:guide>
        <p15:guide id="3" pos="10392">
          <p15:clr>
            <a:srgbClr val="FBAE40"/>
          </p15:clr>
        </p15:guide>
        <p15:guide id="4" pos="6600">
          <p15:clr>
            <a:srgbClr val="FBAE40"/>
          </p15:clr>
        </p15:guide>
        <p15:guide id="5" pos="4944">
          <p15:clr>
            <a:srgbClr val="FBAE40"/>
          </p15:clr>
        </p15:guide>
        <p15:guide id="6" orient="horz" pos="936">
          <p15:clr>
            <a:srgbClr val="FBAE40"/>
          </p15:clr>
        </p15:guide>
        <p15:guide id="7" orient="horz" pos="21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ftware Interfa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52721F3-9D10-4528-91A5-5BDEE76A08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97911" y="1980570"/>
            <a:ext cx="6176153" cy="3979243"/>
          </a:xfrm>
          <a:custGeom>
            <a:avLst/>
            <a:gdLst>
              <a:gd name="connsiteX0" fmla="*/ 0 w 6176153"/>
              <a:gd name="connsiteY0" fmla="*/ 0 h 3979243"/>
              <a:gd name="connsiteX1" fmla="*/ 6176153 w 6176153"/>
              <a:gd name="connsiteY1" fmla="*/ 0 h 3979243"/>
              <a:gd name="connsiteX2" fmla="*/ 6176153 w 6176153"/>
              <a:gd name="connsiteY2" fmla="*/ 3846774 h 3979243"/>
              <a:gd name="connsiteX3" fmla="*/ 6043684 w 6176153"/>
              <a:gd name="connsiteY3" fmla="*/ 3979243 h 3979243"/>
              <a:gd name="connsiteX4" fmla="*/ 132469 w 6176153"/>
              <a:gd name="connsiteY4" fmla="*/ 3979243 h 3979243"/>
              <a:gd name="connsiteX5" fmla="*/ 0 w 6176153"/>
              <a:gd name="connsiteY5" fmla="*/ 3846774 h 397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6153" h="3979243">
                <a:moveTo>
                  <a:pt x="0" y="0"/>
                </a:moveTo>
                <a:lnTo>
                  <a:pt x="6176153" y="0"/>
                </a:lnTo>
                <a:lnTo>
                  <a:pt x="6176153" y="3846774"/>
                </a:lnTo>
                <a:cubicBezTo>
                  <a:pt x="6176153" y="3919935"/>
                  <a:pt x="6116845" y="3979243"/>
                  <a:pt x="6043684" y="3979243"/>
                </a:cubicBezTo>
                <a:lnTo>
                  <a:pt x="132469" y="3979243"/>
                </a:lnTo>
                <a:cubicBezTo>
                  <a:pt x="59308" y="3979243"/>
                  <a:pt x="0" y="3919935"/>
                  <a:pt x="0" y="384677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798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Image Placeholder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110A371-132B-4752-8698-AB69E0E68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539" y="6418984"/>
            <a:ext cx="4519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rgbClr val="0D2669"/>
                </a:solidFill>
                <a:latin typeface="Lato" panose="020F0502020204030203" pitchFamily="34" charset="0"/>
                <a:ea typeface="Lato" panose="020F0502020204030203" pitchFamily="34" charset="0"/>
              </a:defRPr>
            </a:lvl1pPr>
          </a:lstStyle>
          <a:p>
            <a:fld id="{880AB851-D56A-408E-BB04-AD82986AE9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7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110A371-132B-4752-8698-AB69E0E68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9283" y="6418984"/>
            <a:ext cx="4519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rgbClr val="0D2669"/>
                </a:solidFill>
                <a:latin typeface="Lato" panose="020F0502020204030203" pitchFamily="34" charset="0"/>
                <a:ea typeface="Lato" panose="020F0502020204030203" pitchFamily="34" charset="0"/>
              </a:defRPr>
            </a:lvl1pPr>
          </a:lstStyle>
          <a:p>
            <a:fld id="{880AB851-D56A-408E-BB04-AD82986AE9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3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EE514-6A4B-F449-88D9-0C9CA9D32B3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C5A5-5C70-9F49-B29B-BDF3138FA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4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nip Single Corner Rectangle 6"/>
          <p:cNvSpPr/>
          <p:nvPr userDrawn="1"/>
        </p:nvSpPr>
        <p:spPr>
          <a:xfrm flipH="1">
            <a:off x="8817427" y="6580414"/>
            <a:ext cx="3317419" cy="277586"/>
          </a:xfrm>
          <a:prstGeom prst="snip1Rect">
            <a:avLst>
              <a:gd name="adj" fmla="val 31372"/>
            </a:avLst>
          </a:prstGeom>
          <a:solidFill>
            <a:srgbClr val="D55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1862707" y="6580415"/>
            <a:ext cx="329293" cy="277586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nip Single Corner Rectangle 1"/>
          <p:cNvSpPr/>
          <p:nvPr userDrawn="1"/>
        </p:nvSpPr>
        <p:spPr>
          <a:xfrm flipH="1">
            <a:off x="8874578" y="6580415"/>
            <a:ext cx="3317419" cy="277586"/>
          </a:xfrm>
          <a:prstGeom prst="snip1Rect">
            <a:avLst>
              <a:gd name="adj" fmla="val 31372"/>
            </a:avLst>
          </a:prstGeom>
          <a:solidFill>
            <a:srgbClr val="052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928226" y="6588403"/>
            <a:ext cx="29210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spc="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2024 SecurityWeek ICS Cybersecurity Conference</a:t>
            </a:r>
            <a:endParaRPr lang="en-US" sz="1050" b="0" i="0" spc="0" baseline="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7849" y="309627"/>
            <a:ext cx="1513060" cy="5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5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843" r:id="rId2"/>
    <p:sldLayoutId id="2147483693" r:id="rId3"/>
    <p:sldLayoutId id="2147483661" r:id="rId4"/>
    <p:sldLayoutId id="2147483983" r:id="rId5"/>
    <p:sldLayoutId id="2147483985" r:id="rId6"/>
    <p:sldLayoutId id="2147483989" r:id="rId7"/>
    <p:sldLayoutId id="2147483994" r:id="rId8"/>
    <p:sldLayoutId id="2147483995" r:id="rId9"/>
    <p:sldLayoutId id="2147483996" r:id="rId10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heatsheetseries.owasp.org/cheatsheets/Password_Storage_Cheat_Sheet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99E285-5CA8-9A67-B4B6-278167212C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268EFF-D11D-3D1E-F275-E177CE8B8686}"/>
              </a:ext>
            </a:extLst>
          </p:cNvPr>
          <p:cNvSpPr/>
          <p:nvPr/>
        </p:nvSpPr>
        <p:spPr>
          <a:xfrm>
            <a:off x="469900" y="0"/>
            <a:ext cx="5182755" cy="6858000"/>
          </a:xfrm>
          <a:prstGeom prst="rect">
            <a:avLst/>
          </a:prstGeom>
          <a:solidFill>
            <a:schemeClr val="tx1">
              <a:alpha val="32591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8">
            <a:extLst>
              <a:ext uri="{FF2B5EF4-FFF2-40B4-BE49-F238E27FC236}">
                <a16:creationId xmlns:a16="http://schemas.microsoft.com/office/drawing/2014/main" id="{FCFCD7B6-4DC1-48CF-A990-6CCDA09D6DE9}"/>
              </a:ext>
            </a:extLst>
          </p:cNvPr>
          <p:cNvSpPr txBox="1">
            <a:spLocks/>
          </p:cNvSpPr>
          <p:nvPr/>
        </p:nvSpPr>
        <p:spPr>
          <a:xfrm>
            <a:off x="640975" y="2399211"/>
            <a:ext cx="9592237" cy="919955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chemeClr val="bg1"/>
                </a:solidFill>
                <a:latin typeface="Calibri"/>
                <a:ea typeface="Roboto" panose="02000000000000000000" pitchFamily="2" charset="0"/>
                <a:cs typeface="Calibri"/>
              </a:rPr>
              <a:t>Fortifying Industrial Control Systems: A Deep Dive into Evaluating Cryptographic Implementations</a:t>
            </a:r>
          </a:p>
        </p:txBody>
      </p:sp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1717C063-0FBB-42DB-B335-73B2F2A266CA}"/>
              </a:ext>
            </a:extLst>
          </p:cNvPr>
          <p:cNvSpPr txBox="1">
            <a:spLocks/>
          </p:cNvSpPr>
          <p:nvPr/>
        </p:nvSpPr>
        <p:spPr>
          <a:xfrm>
            <a:off x="695515" y="5843837"/>
            <a:ext cx="4290349" cy="38493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pc="360" dirty="0">
                <a:solidFill>
                  <a:schemeClr val="bg1"/>
                </a:solidFill>
                <a:latin typeface="Calibri"/>
                <a:ea typeface="Roboto" panose="02000000000000000000" pitchFamily="2" charset="0"/>
                <a:cs typeface="Calibri"/>
              </a:rPr>
              <a:t>OCTOBER 21-24, 2024 | ATLANTA</a:t>
            </a:r>
            <a:endParaRPr lang="en-US" sz="1400" spc="360" dirty="0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19" y="548744"/>
            <a:ext cx="3419494" cy="132283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/>
          </p:cNvCxnSpPr>
          <p:nvPr/>
        </p:nvCxnSpPr>
        <p:spPr>
          <a:xfrm>
            <a:off x="743758" y="3469420"/>
            <a:ext cx="4788439" cy="0"/>
          </a:xfrm>
          <a:prstGeom prst="line">
            <a:avLst/>
          </a:prstGeom>
          <a:ln w="38100">
            <a:solidFill>
              <a:srgbClr val="B91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ußzeilenplatzhalter 3">
            <a:extLst>
              <a:ext uri="{FF2B5EF4-FFF2-40B4-BE49-F238E27FC236}">
                <a16:creationId xmlns:a16="http://schemas.microsoft.com/office/drawing/2014/main" id="{1717C063-0FBB-42DB-B335-73B2F2A266CA}"/>
              </a:ext>
            </a:extLst>
          </p:cNvPr>
          <p:cNvSpPr txBox="1">
            <a:spLocks/>
          </p:cNvSpPr>
          <p:nvPr/>
        </p:nvSpPr>
        <p:spPr>
          <a:xfrm>
            <a:off x="748489" y="3460757"/>
            <a:ext cx="2753895" cy="384930"/>
          </a:xfrm>
          <a:prstGeom prst="parallelogram">
            <a:avLst>
              <a:gd name="adj" fmla="val 0"/>
            </a:avLst>
          </a:prstGeom>
          <a:solidFill>
            <a:srgbClr val="B91400"/>
          </a:solidFill>
          <a:ln>
            <a:solidFill>
              <a:srgbClr val="B91400"/>
            </a:solidFill>
          </a:ln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bg1"/>
                </a:solidFill>
                <a:latin typeface="Calibri"/>
                <a:ea typeface="Roboto" panose="02000000000000000000" pitchFamily="2" charset="0"/>
                <a:cs typeface="Calibri"/>
              </a:rPr>
              <a:t>By Nick Miles</a:t>
            </a:r>
            <a:endParaRPr lang="en-US" sz="1200" dirty="0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7" name="Picture 6" descr="SECURITYWEEK-dark-transparent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3878" y="834858"/>
            <a:ext cx="2586121" cy="4861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FF17FA-D0C9-4B59-824E-7DBCB3ABA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87" y="2059498"/>
            <a:ext cx="1599379" cy="159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70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7A78B6E-2A5A-4BFD-A509-84DB13CF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" y="468630"/>
            <a:ext cx="770636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9A63079-EED5-4275-9918-95C975293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70" y="3294063"/>
            <a:ext cx="5114140" cy="27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A21C7-E905-4DD0-990A-0AE623360A81}"/>
              </a:ext>
            </a:extLst>
          </p:cNvPr>
          <p:cNvSpPr txBox="1"/>
          <p:nvPr/>
        </p:nvSpPr>
        <p:spPr>
          <a:xfrm>
            <a:off x="6553200" y="60200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ED27B-220C-4648-92B3-13CF5AA0347F}"/>
              </a:ext>
            </a:extLst>
          </p:cNvPr>
          <p:cNvSpPr txBox="1"/>
          <p:nvPr/>
        </p:nvSpPr>
        <p:spPr>
          <a:xfrm>
            <a:off x="8347214" y="60200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E5F4-46D4-49C5-8B7B-52DFECA33900}"/>
              </a:ext>
            </a:extLst>
          </p:cNvPr>
          <p:cNvSpPr txBox="1"/>
          <p:nvPr/>
        </p:nvSpPr>
        <p:spPr>
          <a:xfrm>
            <a:off x="10166200" y="60200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332D4-CFCF-4F68-B21E-5833035D51AB}"/>
              </a:ext>
            </a:extLst>
          </p:cNvPr>
          <p:cNvSpPr txBox="1"/>
          <p:nvPr/>
        </p:nvSpPr>
        <p:spPr>
          <a:xfrm>
            <a:off x="7379970" y="450846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9F800-D770-4437-B966-840BCE7C96EB}"/>
              </a:ext>
            </a:extLst>
          </p:cNvPr>
          <p:cNvSpPr txBox="1"/>
          <p:nvPr/>
        </p:nvSpPr>
        <p:spPr>
          <a:xfrm>
            <a:off x="9306906" y="450846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01F06-92B4-4FF5-9422-28E4CBB749AD}"/>
              </a:ext>
            </a:extLst>
          </p:cNvPr>
          <p:cNvSpPr txBox="1"/>
          <p:nvPr/>
        </p:nvSpPr>
        <p:spPr>
          <a:xfrm>
            <a:off x="6408769" y="372618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DF02C-EBD2-40BA-B762-A8379E65F731}"/>
              </a:ext>
            </a:extLst>
          </p:cNvPr>
          <p:cNvSpPr txBox="1"/>
          <p:nvPr/>
        </p:nvSpPr>
        <p:spPr>
          <a:xfrm>
            <a:off x="8316658" y="372618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22F99-8E06-4032-8FD5-1B9A7695C6DC}"/>
              </a:ext>
            </a:extLst>
          </p:cNvPr>
          <p:cNvSpPr txBox="1"/>
          <p:nvPr/>
        </p:nvSpPr>
        <p:spPr>
          <a:xfrm>
            <a:off x="5643308" y="515493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92A44-F8E7-43FE-9453-C8B072F7E19D}"/>
              </a:ext>
            </a:extLst>
          </p:cNvPr>
          <p:cNvSpPr txBox="1"/>
          <p:nvPr/>
        </p:nvSpPr>
        <p:spPr>
          <a:xfrm>
            <a:off x="7519591" y="511885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97007-5D4C-424B-89D5-78B6A99DED20}"/>
              </a:ext>
            </a:extLst>
          </p:cNvPr>
          <p:cNvSpPr txBox="1"/>
          <p:nvPr/>
        </p:nvSpPr>
        <p:spPr>
          <a:xfrm>
            <a:off x="9282950" y="515493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49670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31A0F2-7470-4D08-98F0-31AD423F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96" y="411283"/>
            <a:ext cx="5730444" cy="554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0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DD53D4-D74C-43E5-88A0-2A5C42CF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801103"/>
              </p:ext>
            </p:extLst>
          </p:nvPr>
        </p:nvGraphicFramePr>
        <p:xfrm>
          <a:off x="274320" y="2148840"/>
          <a:ext cx="10034626" cy="3241679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1653096101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55635560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8604463"/>
                    </a:ext>
                  </a:extLst>
                </a:gridCol>
                <a:gridCol w="1381222">
                  <a:extLst>
                    <a:ext uri="{9D8B030D-6E8A-4147-A177-3AD203B41FA5}">
                      <a16:colId xmlns:a16="http://schemas.microsoft.com/office/drawing/2014/main" val="2196491378"/>
                    </a:ext>
                  </a:extLst>
                </a:gridCol>
                <a:gridCol w="1580037">
                  <a:extLst>
                    <a:ext uri="{9D8B030D-6E8A-4147-A177-3AD203B41FA5}">
                      <a16:colId xmlns:a16="http://schemas.microsoft.com/office/drawing/2014/main" val="1911404079"/>
                    </a:ext>
                  </a:extLst>
                </a:gridCol>
                <a:gridCol w="2467077">
                  <a:extLst>
                    <a:ext uri="{9D8B030D-6E8A-4147-A177-3AD203B41FA5}">
                      <a16:colId xmlns:a16="http://schemas.microsoft.com/office/drawing/2014/main" val="820036391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 Byte (first byte, first block)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Key Guess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AddRoundKey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SubBytes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Hamming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Weight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Power Trace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5545"/>
                  </a:ext>
                </a:extLst>
              </a:tr>
              <a:tr h="4808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0xF1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0x00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0xF1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0xA1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2000" b="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825652"/>
                  </a:ext>
                </a:extLst>
              </a:tr>
              <a:tr h="4808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0x13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0x00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0x13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0x7D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760218"/>
                  </a:ext>
                </a:extLst>
              </a:tr>
              <a:tr h="4808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0xE2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0x00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0xE2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0x98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180322"/>
                  </a:ext>
                </a:extLst>
              </a:tr>
              <a:tr h="47661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0x83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0x00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0x83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0xEC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350277"/>
                  </a:ext>
                </a:extLst>
              </a:tr>
              <a:tr h="47661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1838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BC3C49-7120-4BBB-8A22-3A403A23BC98}"/>
              </a:ext>
            </a:extLst>
          </p:cNvPr>
          <p:cNvSpPr txBox="1"/>
          <p:nvPr/>
        </p:nvSpPr>
        <p:spPr>
          <a:xfrm>
            <a:off x="1588770" y="422910"/>
            <a:ext cx="5077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Correlation Power Analysis Attack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8FDDCB-8861-4249-A4FA-B3249880CA65}"/>
              </a:ext>
            </a:extLst>
          </p:cNvPr>
          <p:cNvSpPr/>
          <p:nvPr/>
        </p:nvSpPr>
        <p:spPr>
          <a:xfrm>
            <a:off x="8412480" y="3544441"/>
            <a:ext cx="1108710" cy="128106"/>
          </a:xfrm>
          <a:custGeom>
            <a:avLst/>
            <a:gdLst>
              <a:gd name="connsiteX0" fmla="*/ 0 w 1291590"/>
              <a:gd name="connsiteY0" fmla="*/ 139537 h 162397"/>
              <a:gd name="connsiteX1" fmla="*/ 137160 w 1291590"/>
              <a:gd name="connsiteY1" fmla="*/ 128107 h 162397"/>
              <a:gd name="connsiteX2" fmla="*/ 274320 w 1291590"/>
              <a:gd name="connsiteY2" fmla="*/ 82387 h 162397"/>
              <a:gd name="connsiteX3" fmla="*/ 285750 w 1291590"/>
              <a:gd name="connsiteY3" fmla="*/ 48097 h 162397"/>
              <a:gd name="connsiteX4" fmla="*/ 331470 w 1291590"/>
              <a:gd name="connsiteY4" fmla="*/ 105247 h 162397"/>
              <a:gd name="connsiteX5" fmla="*/ 491490 w 1291590"/>
              <a:gd name="connsiteY5" fmla="*/ 70957 h 162397"/>
              <a:gd name="connsiteX6" fmla="*/ 525780 w 1291590"/>
              <a:gd name="connsiteY6" fmla="*/ 48097 h 162397"/>
              <a:gd name="connsiteX7" fmla="*/ 560070 w 1291590"/>
              <a:gd name="connsiteY7" fmla="*/ 128107 h 162397"/>
              <a:gd name="connsiteX8" fmla="*/ 605790 w 1291590"/>
              <a:gd name="connsiteY8" fmla="*/ 162397 h 162397"/>
              <a:gd name="connsiteX9" fmla="*/ 628650 w 1291590"/>
              <a:gd name="connsiteY9" fmla="*/ 128107 h 162397"/>
              <a:gd name="connsiteX10" fmla="*/ 880110 w 1291590"/>
              <a:gd name="connsiteY10" fmla="*/ 116677 h 162397"/>
              <a:gd name="connsiteX11" fmla="*/ 880110 w 1291590"/>
              <a:gd name="connsiteY11" fmla="*/ 2377 h 162397"/>
              <a:gd name="connsiteX12" fmla="*/ 891540 w 1291590"/>
              <a:gd name="connsiteY12" fmla="*/ 36667 h 162397"/>
              <a:gd name="connsiteX13" fmla="*/ 994410 w 1291590"/>
              <a:gd name="connsiteY13" fmla="*/ 105247 h 162397"/>
              <a:gd name="connsiteX14" fmla="*/ 1074420 w 1291590"/>
              <a:gd name="connsiteY14" fmla="*/ 128107 h 162397"/>
              <a:gd name="connsiteX15" fmla="*/ 1108710 w 1291590"/>
              <a:gd name="connsiteY15" fmla="*/ 139537 h 162397"/>
              <a:gd name="connsiteX16" fmla="*/ 1291590 w 1291590"/>
              <a:gd name="connsiteY16" fmla="*/ 150967 h 16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1590" h="162397">
                <a:moveTo>
                  <a:pt x="0" y="139537"/>
                </a:moveTo>
                <a:cubicBezTo>
                  <a:pt x="45720" y="135727"/>
                  <a:pt x="91636" y="133798"/>
                  <a:pt x="137160" y="128107"/>
                </a:cubicBezTo>
                <a:cubicBezTo>
                  <a:pt x="175810" y="123276"/>
                  <a:pt x="248263" y="92158"/>
                  <a:pt x="274320" y="82387"/>
                </a:cubicBezTo>
                <a:cubicBezTo>
                  <a:pt x="278130" y="70957"/>
                  <a:pt x="274563" y="43622"/>
                  <a:pt x="285750" y="48097"/>
                </a:cubicBezTo>
                <a:cubicBezTo>
                  <a:pt x="308401" y="57157"/>
                  <a:pt x="307223" y="102553"/>
                  <a:pt x="331470" y="105247"/>
                </a:cubicBezTo>
                <a:cubicBezTo>
                  <a:pt x="385687" y="111271"/>
                  <a:pt x="438150" y="82387"/>
                  <a:pt x="491490" y="70957"/>
                </a:cubicBezTo>
                <a:cubicBezTo>
                  <a:pt x="502920" y="63337"/>
                  <a:pt x="513025" y="42995"/>
                  <a:pt x="525780" y="48097"/>
                </a:cubicBezTo>
                <a:cubicBezTo>
                  <a:pt x="551047" y="58204"/>
                  <a:pt x="545360" y="110455"/>
                  <a:pt x="560070" y="128107"/>
                </a:cubicBezTo>
                <a:cubicBezTo>
                  <a:pt x="572266" y="142742"/>
                  <a:pt x="590550" y="150967"/>
                  <a:pt x="605790" y="162397"/>
                </a:cubicBezTo>
                <a:cubicBezTo>
                  <a:pt x="613410" y="150967"/>
                  <a:pt x="621834" y="140034"/>
                  <a:pt x="628650" y="128107"/>
                </a:cubicBezTo>
                <a:cubicBezTo>
                  <a:pt x="693511" y="14600"/>
                  <a:pt x="600554" y="74744"/>
                  <a:pt x="880110" y="116677"/>
                </a:cubicBezTo>
                <a:cubicBezTo>
                  <a:pt x="910590" y="-35723"/>
                  <a:pt x="880110" y="154777"/>
                  <a:pt x="880110" y="2377"/>
                </a:cubicBezTo>
                <a:cubicBezTo>
                  <a:pt x="880110" y="-9671"/>
                  <a:pt x="883699" y="27519"/>
                  <a:pt x="891540" y="36667"/>
                </a:cubicBezTo>
                <a:cubicBezTo>
                  <a:pt x="913404" y="62175"/>
                  <a:pt x="960807" y="93028"/>
                  <a:pt x="994410" y="105247"/>
                </a:cubicBezTo>
                <a:cubicBezTo>
                  <a:pt x="1020477" y="114726"/>
                  <a:pt x="1047853" y="120137"/>
                  <a:pt x="1074420" y="128107"/>
                </a:cubicBezTo>
                <a:cubicBezTo>
                  <a:pt x="1085960" y="131569"/>
                  <a:pt x="1096755" y="138043"/>
                  <a:pt x="1108710" y="139537"/>
                </a:cubicBezTo>
                <a:cubicBezTo>
                  <a:pt x="1207163" y="151844"/>
                  <a:pt x="1221782" y="150967"/>
                  <a:pt x="1291590" y="1509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36931E-5C5A-481A-A4D4-4CD8D10C9AF8}"/>
              </a:ext>
            </a:extLst>
          </p:cNvPr>
          <p:cNvSpPr/>
          <p:nvPr/>
        </p:nvSpPr>
        <p:spPr>
          <a:xfrm>
            <a:off x="8435340" y="3107528"/>
            <a:ext cx="1097280" cy="230032"/>
          </a:xfrm>
          <a:custGeom>
            <a:avLst/>
            <a:gdLst>
              <a:gd name="connsiteX0" fmla="*/ 0 w 1005840"/>
              <a:gd name="connsiteY0" fmla="*/ 125730 h 164351"/>
              <a:gd name="connsiteX1" fmla="*/ 240030 w 1005840"/>
              <a:gd name="connsiteY1" fmla="*/ 114300 h 164351"/>
              <a:gd name="connsiteX2" fmla="*/ 262890 w 1005840"/>
              <a:gd name="connsiteY2" fmla="*/ 34290 h 164351"/>
              <a:gd name="connsiteX3" fmla="*/ 285750 w 1005840"/>
              <a:gd name="connsiteY3" fmla="*/ 0 h 164351"/>
              <a:gd name="connsiteX4" fmla="*/ 365760 w 1005840"/>
              <a:gd name="connsiteY4" fmla="*/ 11430 h 164351"/>
              <a:gd name="connsiteX5" fmla="*/ 400050 w 1005840"/>
              <a:gd name="connsiteY5" fmla="*/ 91440 h 164351"/>
              <a:gd name="connsiteX6" fmla="*/ 457200 w 1005840"/>
              <a:gd name="connsiteY6" fmla="*/ 57150 h 164351"/>
              <a:gd name="connsiteX7" fmla="*/ 480060 w 1005840"/>
              <a:gd name="connsiteY7" fmla="*/ 11430 h 164351"/>
              <a:gd name="connsiteX8" fmla="*/ 594360 w 1005840"/>
              <a:gd name="connsiteY8" fmla="*/ 80010 h 164351"/>
              <a:gd name="connsiteX9" fmla="*/ 720090 w 1005840"/>
              <a:gd name="connsiteY9" fmla="*/ 125730 h 164351"/>
              <a:gd name="connsiteX10" fmla="*/ 800100 w 1005840"/>
              <a:gd name="connsiteY10" fmla="*/ 114300 h 164351"/>
              <a:gd name="connsiteX11" fmla="*/ 834390 w 1005840"/>
              <a:gd name="connsiteY11" fmla="*/ 91440 h 164351"/>
              <a:gd name="connsiteX12" fmla="*/ 925830 w 1005840"/>
              <a:gd name="connsiteY12" fmla="*/ 102870 h 164351"/>
              <a:gd name="connsiteX13" fmla="*/ 1005840 w 1005840"/>
              <a:gd name="connsiteY13" fmla="*/ 102870 h 1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5840" h="164351">
                <a:moveTo>
                  <a:pt x="0" y="125730"/>
                </a:moveTo>
                <a:cubicBezTo>
                  <a:pt x="198391" y="165408"/>
                  <a:pt x="122957" y="192349"/>
                  <a:pt x="240030" y="114300"/>
                </a:cubicBezTo>
                <a:cubicBezTo>
                  <a:pt x="243692" y="99651"/>
                  <a:pt x="254691" y="50688"/>
                  <a:pt x="262890" y="34290"/>
                </a:cubicBezTo>
                <a:cubicBezTo>
                  <a:pt x="269033" y="22003"/>
                  <a:pt x="278130" y="11430"/>
                  <a:pt x="285750" y="0"/>
                </a:cubicBezTo>
                <a:cubicBezTo>
                  <a:pt x="312420" y="3810"/>
                  <a:pt x="341141" y="488"/>
                  <a:pt x="365760" y="11430"/>
                </a:cubicBezTo>
                <a:cubicBezTo>
                  <a:pt x="387960" y="21297"/>
                  <a:pt x="396007" y="75269"/>
                  <a:pt x="400050" y="91440"/>
                </a:cubicBezTo>
                <a:cubicBezTo>
                  <a:pt x="419100" y="80010"/>
                  <a:pt x="441491" y="72859"/>
                  <a:pt x="457200" y="57150"/>
                </a:cubicBezTo>
                <a:cubicBezTo>
                  <a:pt x="469248" y="45102"/>
                  <a:pt x="463253" y="8629"/>
                  <a:pt x="480060" y="11430"/>
                </a:cubicBezTo>
                <a:cubicBezTo>
                  <a:pt x="523887" y="18735"/>
                  <a:pt x="551638" y="67804"/>
                  <a:pt x="594360" y="80010"/>
                </a:cubicBezTo>
                <a:cubicBezTo>
                  <a:pt x="690753" y="107551"/>
                  <a:pt x="649561" y="90466"/>
                  <a:pt x="720090" y="125730"/>
                </a:cubicBezTo>
                <a:cubicBezTo>
                  <a:pt x="746760" y="121920"/>
                  <a:pt x="774295" y="122041"/>
                  <a:pt x="800100" y="114300"/>
                </a:cubicBezTo>
                <a:cubicBezTo>
                  <a:pt x="813258" y="110353"/>
                  <a:pt x="820709" y="92684"/>
                  <a:pt x="834390" y="91440"/>
                </a:cubicBezTo>
                <a:cubicBezTo>
                  <a:pt x="864981" y="88659"/>
                  <a:pt x="895181" y="100827"/>
                  <a:pt x="925830" y="102870"/>
                </a:cubicBezTo>
                <a:cubicBezTo>
                  <a:pt x="952441" y="104644"/>
                  <a:pt x="979170" y="102870"/>
                  <a:pt x="1005840" y="1028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E96955-9987-4573-A45A-4BB64B6B24BA}"/>
              </a:ext>
            </a:extLst>
          </p:cNvPr>
          <p:cNvSpPr/>
          <p:nvPr/>
        </p:nvSpPr>
        <p:spPr>
          <a:xfrm>
            <a:off x="8423910" y="4053320"/>
            <a:ext cx="1097280" cy="137907"/>
          </a:xfrm>
          <a:custGeom>
            <a:avLst/>
            <a:gdLst>
              <a:gd name="connsiteX0" fmla="*/ 0 w 1097280"/>
              <a:gd name="connsiteY0" fmla="*/ 57701 h 137907"/>
              <a:gd name="connsiteX1" fmla="*/ 57150 w 1097280"/>
              <a:gd name="connsiteY1" fmla="*/ 69131 h 137907"/>
              <a:gd name="connsiteX2" fmla="*/ 194310 w 1097280"/>
              <a:gd name="connsiteY2" fmla="*/ 103421 h 137907"/>
              <a:gd name="connsiteX3" fmla="*/ 297180 w 1097280"/>
              <a:gd name="connsiteY3" fmla="*/ 114851 h 137907"/>
              <a:gd name="connsiteX4" fmla="*/ 342900 w 1097280"/>
              <a:gd name="connsiteY4" fmla="*/ 126281 h 137907"/>
              <a:gd name="connsiteX5" fmla="*/ 377190 w 1097280"/>
              <a:gd name="connsiteY5" fmla="*/ 137711 h 137907"/>
              <a:gd name="connsiteX6" fmla="*/ 422910 w 1097280"/>
              <a:gd name="connsiteY6" fmla="*/ 114851 h 137907"/>
              <a:gd name="connsiteX7" fmla="*/ 525780 w 1097280"/>
              <a:gd name="connsiteY7" fmla="*/ 551 h 137907"/>
              <a:gd name="connsiteX8" fmla="*/ 548640 w 1097280"/>
              <a:gd name="connsiteY8" fmla="*/ 34841 h 137907"/>
              <a:gd name="connsiteX9" fmla="*/ 594360 w 1097280"/>
              <a:gd name="connsiteY9" fmla="*/ 91991 h 137907"/>
              <a:gd name="connsiteX10" fmla="*/ 708660 w 1097280"/>
              <a:gd name="connsiteY10" fmla="*/ 69131 h 137907"/>
              <a:gd name="connsiteX11" fmla="*/ 788670 w 1097280"/>
              <a:gd name="connsiteY11" fmla="*/ 57701 h 137907"/>
              <a:gd name="connsiteX12" fmla="*/ 822960 w 1097280"/>
              <a:gd name="connsiteY12" fmla="*/ 114851 h 137907"/>
              <a:gd name="connsiteX13" fmla="*/ 1028700 w 1097280"/>
              <a:gd name="connsiteY13" fmla="*/ 69131 h 137907"/>
              <a:gd name="connsiteX14" fmla="*/ 1097280 w 1097280"/>
              <a:gd name="connsiteY14" fmla="*/ 69131 h 13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97280" h="137907">
                <a:moveTo>
                  <a:pt x="0" y="57701"/>
                </a:moveTo>
                <a:cubicBezTo>
                  <a:pt x="19050" y="61511"/>
                  <a:pt x="38239" y="64681"/>
                  <a:pt x="57150" y="69131"/>
                </a:cubicBezTo>
                <a:cubicBezTo>
                  <a:pt x="103024" y="79925"/>
                  <a:pt x="148015" y="94603"/>
                  <a:pt x="194310" y="103421"/>
                </a:cubicBezTo>
                <a:cubicBezTo>
                  <a:pt x="228202" y="109877"/>
                  <a:pt x="262890" y="111041"/>
                  <a:pt x="297180" y="114851"/>
                </a:cubicBezTo>
                <a:cubicBezTo>
                  <a:pt x="312420" y="118661"/>
                  <a:pt x="327795" y="121965"/>
                  <a:pt x="342900" y="126281"/>
                </a:cubicBezTo>
                <a:cubicBezTo>
                  <a:pt x="354485" y="129591"/>
                  <a:pt x="365263" y="139415"/>
                  <a:pt x="377190" y="137711"/>
                </a:cubicBezTo>
                <a:cubicBezTo>
                  <a:pt x="394058" y="135301"/>
                  <a:pt x="407670" y="122471"/>
                  <a:pt x="422910" y="114851"/>
                </a:cubicBezTo>
                <a:cubicBezTo>
                  <a:pt x="445066" y="85310"/>
                  <a:pt x="497241" y="11253"/>
                  <a:pt x="525780" y="551"/>
                </a:cubicBezTo>
                <a:cubicBezTo>
                  <a:pt x="538642" y="-4272"/>
                  <a:pt x="540398" y="23851"/>
                  <a:pt x="548640" y="34841"/>
                </a:cubicBezTo>
                <a:cubicBezTo>
                  <a:pt x="563278" y="54358"/>
                  <a:pt x="579120" y="72941"/>
                  <a:pt x="594360" y="91991"/>
                </a:cubicBezTo>
                <a:cubicBezTo>
                  <a:pt x="632460" y="84371"/>
                  <a:pt x="671524" y="80558"/>
                  <a:pt x="708660" y="69131"/>
                </a:cubicBezTo>
                <a:cubicBezTo>
                  <a:pt x="786506" y="45178"/>
                  <a:pt x="694762" y="34224"/>
                  <a:pt x="788670" y="57701"/>
                </a:cubicBezTo>
                <a:cubicBezTo>
                  <a:pt x="800100" y="76751"/>
                  <a:pt x="801125" y="110757"/>
                  <a:pt x="822960" y="114851"/>
                </a:cubicBezTo>
                <a:cubicBezTo>
                  <a:pt x="985350" y="145299"/>
                  <a:pt x="927674" y="87499"/>
                  <a:pt x="1028700" y="69131"/>
                </a:cubicBezTo>
                <a:cubicBezTo>
                  <a:pt x="1051191" y="65042"/>
                  <a:pt x="1074420" y="69131"/>
                  <a:pt x="1097280" y="691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C7A1EA-74BB-4358-BF8C-53CE48D96F3B}"/>
              </a:ext>
            </a:extLst>
          </p:cNvPr>
          <p:cNvSpPr/>
          <p:nvPr/>
        </p:nvSpPr>
        <p:spPr>
          <a:xfrm>
            <a:off x="8401050" y="4572000"/>
            <a:ext cx="1131570" cy="137906"/>
          </a:xfrm>
          <a:custGeom>
            <a:avLst/>
            <a:gdLst>
              <a:gd name="connsiteX0" fmla="*/ 0 w 1085850"/>
              <a:gd name="connsiteY0" fmla="*/ 57150 h 137160"/>
              <a:gd name="connsiteX1" fmla="*/ 57150 w 1085850"/>
              <a:gd name="connsiteY1" fmla="*/ 80010 h 137160"/>
              <a:gd name="connsiteX2" fmla="*/ 297180 w 1085850"/>
              <a:gd name="connsiteY2" fmla="*/ 91440 h 137160"/>
              <a:gd name="connsiteX3" fmla="*/ 457200 w 1085850"/>
              <a:gd name="connsiteY3" fmla="*/ 45720 h 137160"/>
              <a:gd name="connsiteX4" fmla="*/ 560070 w 1085850"/>
              <a:gd name="connsiteY4" fmla="*/ 11430 h 137160"/>
              <a:gd name="connsiteX5" fmla="*/ 640080 w 1085850"/>
              <a:gd name="connsiteY5" fmla="*/ 137160 h 137160"/>
              <a:gd name="connsiteX6" fmla="*/ 731520 w 1085850"/>
              <a:gd name="connsiteY6" fmla="*/ 91440 h 137160"/>
              <a:gd name="connsiteX7" fmla="*/ 754380 w 1085850"/>
              <a:gd name="connsiteY7" fmla="*/ 45720 h 137160"/>
              <a:gd name="connsiteX8" fmla="*/ 811530 w 1085850"/>
              <a:gd name="connsiteY8" fmla="*/ 0 h 137160"/>
              <a:gd name="connsiteX9" fmla="*/ 891540 w 1085850"/>
              <a:gd name="connsiteY9" fmla="*/ 22860 h 137160"/>
              <a:gd name="connsiteX10" fmla="*/ 925830 w 1085850"/>
              <a:gd name="connsiteY10" fmla="*/ 34290 h 137160"/>
              <a:gd name="connsiteX11" fmla="*/ 960120 w 1085850"/>
              <a:gd name="connsiteY11" fmla="*/ 57150 h 137160"/>
              <a:gd name="connsiteX12" fmla="*/ 1085850 w 1085850"/>
              <a:gd name="connsiteY12" fmla="*/ 4572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5850" h="137160">
                <a:moveTo>
                  <a:pt x="0" y="57150"/>
                </a:moveTo>
                <a:cubicBezTo>
                  <a:pt x="19050" y="64770"/>
                  <a:pt x="36656" y="79034"/>
                  <a:pt x="57150" y="80010"/>
                </a:cubicBezTo>
                <a:cubicBezTo>
                  <a:pt x="324057" y="92720"/>
                  <a:pt x="161972" y="37357"/>
                  <a:pt x="297180" y="91440"/>
                </a:cubicBezTo>
                <a:lnTo>
                  <a:pt x="457200" y="45720"/>
                </a:lnTo>
                <a:cubicBezTo>
                  <a:pt x="491779" y="35196"/>
                  <a:pt x="527741" y="-4734"/>
                  <a:pt x="560070" y="11430"/>
                </a:cubicBezTo>
                <a:cubicBezTo>
                  <a:pt x="604502" y="33646"/>
                  <a:pt x="640080" y="137160"/>
                  <a:pt x="640080" y="137160"/>
                </a:cubicBezTo>
                <a:cubicBezTo>
                  <a:pt x="670560" y="121920"/>
                  <a:pt x="704910" y="112728"/>
                  <a:pt x="731520" y="91440"/>
                </a:cubicBezTo>
                <a:cubicBezTo>
                  <a:pt x="744825" y="80796"/>
                  <a:pt x="743160" y="58543"/>
                  <a:pt x="754380" y="45720"/>
                </a:cubicBezTo>
                <a:cubicBezTo>
                  <a:pt x="770445" y="27360"/>
                  <a:pt x="792480" y="15240"/>
                  <a:pt x="811530" y="0"/>
                </a:cubicBezTo>
                <a:lnTo>
                  <a:pt x="891540" y="22860"/>
                </a:lnTo>
                <a:cubicBezTo>
                  <a:pt x="903080" y="26322"/>
                  <a:pt x="915054" y="28902"/>
                  <a:pt x="925830" y="34290"/>
                </a:cubicBezTo>
                <a:cubicBezTo>
                  <a:pt x="938117" y="40433"/>
                  <a:pt x="948690" y="49530"/>
                  <a:pt x="960120" y="57150"/>
                </a:cubicBezTo>
                <a:cubicBezTo>
                  <a:pt x="1055217" y="43565"/>
                  <a:pt x="1013189" y="45720"/>
                  <a:pt x="1085850" y="457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EC01E1-AF53-48F8-BBF9-B1DA105DCF4A}"/>
              </a:ext>
            </a:extLst>
          </p:cNvPr>
          <p:cNvSpPr/>
          <p:nvPr/>
        </p:nvSpPr>
        <p:spPr>
          <a:xfrm>
            <a:off x="8423910" y="2960371"/>
            <a:ext cx="137160" cy="2011679"/>
          </a:xfrm>
          <a:prstGeom prst="rect">
            <a:avLst/>
          </a:prstGeom>
          <a:solidFill>
            <a:srgbClr val="D2F3FF">
              <a:alpha val="25098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7CBA-AEBA-43AE-8C68-A4BB11D17BAD}"/>
              </a:ext>
            </a:extLst>
          </p:cNvPr>
          <p:cNvSpPr txBox="1"/>
          <p:nvPr/>
        </p:nvSpPr>
        <p:spPr>
          <a:xfrm>
            <a:off x="274320" y="5852160"/>
            <a:ext cx="685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times running </a:t>
            </a:r>
            <a:r>
              <a:rPr lang="en-US" dirty="0" err="1"/>
              <a:t>pearsonr</a:t>
            </a:r>
            <a:r>
              <a:rPr lang="en-US" dirty="0"/>
              <a:t>: 255*16*[number of data points in trace] </a:t>
            </a:r>
          </a:p>
        </p:txBody>
      </p:sp>
    </p:spTree>
    <p:extLst>
      <p:ext uri="{BB962C8B-B14F-4D97-AF65-F5344CB8AC3E}">
        <p14:creationId xmlns:p14="http://schemas.microsoft.com/office/powerpoint/2010/main" val="7388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0.08594 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53C929-BF94-47A4-A0E7-749BA5601458}"/>
              </a:ext>
            </a:extLst>
          </p:cNvPr>
          <p:cNvSpPr txBox="1"/>
          <p:nvPr/>
        </p:nvSpPr>
        <p:spPr>
          <a:xfrm>
            <a:off x="614212" y="326657"/>
            <a:ext cx="4187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Applicability and Mitigation</a:t>
            </a:r>
          </a:p>
        </p:txBody>
      </p:sp>
      <p:pic>
        <p:nvPicPr>
          <p:cNvPr id="1026" name="Picture 2" descr="MNS2-9-W1-TS-ST">
            <a:extLst>
              <a:ext uri="{FF2B5EF4-FFF2-40B4-BE49-F238E27FC236}">
                <a16:creationId xmlns:a16="http://schemas.microsoft.com/office/drawing/2014/main" id="{422975E5-AFCB-4E72-B8CC-CF7C30C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54" y="891753"/>
            <a:ext cx="2277979" cy="22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 meter - Wikipedia">
            <a:extLst>
              <a:ext uri="{FF2B5EF4-FFF2-40B4-BE49-F238E27FC236}">
                <a16:creationId xmlns:a16="http://schemas.microsoft.com/office/drawing/2014/main" id="{A9D26141-D8A0-4D7E-9BC2-829812CB0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56" y="1033790"/>
            <a:ext cx="1619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in product photo">
            <a:extLst>
              <a:ext uri="{FF2B5EF4-FFF2-40B4-BE49-F238E27FC236}">
                <a16:creationId xmlns:a16="http://schemas.microsoft.com/office/drawing/2014/main" id="{7E2FF0F4-A26B-4967-B306-8DD24643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72" y="4432912"/>
            <a:ext cx="2035342" cy="203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in product photo">
            <a:extLst>
              <a:ext uri="{FF2B5EF4-FFF2-40B4-BE49-F238E27FC236}">
                <a16:creationId xmlns:a16="http://schemas.microsoft.com/office/drawing/2014/main" id="{C958661B-3531-47F1-83D0-99073E0E6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3895872"/>
            <a:ext cx="2432739" cy="24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{\displaystyle t={\frac {\Delta {\overline {X}}}{s_{\Delta {\bar {X}}}}}={\frac {{\overline {X}}_{1}-{\overline {X}}_{2}}{\sqrt {{s_{{\bar {X}}_{1}}^{2}}+{s_{{\bar {X}}_{2}}^{2}}}}}\,}">
            <a:extLst>
              <a:ext uri="{FF2B5EF4-FFF2-40B4-BE49-F238E27FC236}">
                <a16:creationId xmlns:a16="http://schemas.microsoft.com/office/drawing/2014/main" id="{95067CB7-DAD1-482C-B2C5-8E0480B814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14433-2087-4058-A33D-108186A28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654" y="2030743"/>
            <a:ext cx="5159187" cy="2004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80CE6-0628-4944-9A2E-8B81FA8EB0DE}"/>
              </a:ext>
            </a:extLst>
          </p:cNvPr>
          <p:cNvSpPr txBox="1"/>
          <p:nvPr/>
        </p:nvSpPr>
        <p:spPr>
          <a:xfrm>
            <a:off x="6495654" y="1310786"/>
            <a:ext cx="507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TVLA (Test Vector Leakage Assessment)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09CC-E86A-4834-B154-5A39FA35A1A9}"/>
              </a:ext>
            </a:extLst>
          </p:cNvPr>
          <p:cNvSpPr txBox="1"/>
          <p:nvPr/>
        </p:nvSpPr>
        <p:spPr>
          <a:xfrm>
            <a:off x="153982" y="3756229"/>
            <a:ext cx="45968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PP-0084 (Secure IC)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JHAS (Joint Hardware Attack Subgroup)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JIL (score &lt; 31 points, no attack path)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 19790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FIPS 140-3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 17825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ISO/SAE 21434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38" name="Picture 14" descr="2024 Tesla Model S Prices, Reviews, and Pictures | Edmunds">
            <a:extLst>
              <a:ext uri="{FF2B5EF4-FFF2-40B4-BE49-F238E27FC236}">
                <a16:creationId xmlns:a16="http://schemas.microsoft.com/office/drawing/2014/main" id="{AFB29A47-8E67-4988-B6D6-03BA9B1D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311" y="4281898"/>
            <a:ext cx="3045174" cy="203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34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E8E4AD-6B4B-4510-AEEA-03390A264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10" y="525780"/>
            <a:ext cx="7391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3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3B7A96-E02D-40E9-84E4-CBAF8FB75558}"/>
              </a:ext>
            </a:extLst>
          </p:cNvPr>
          <p:cNvSpPr txBox="1"/>
          <p:nvPr/>
        </p:nvSpPr>
        <p:spPr>
          <a:xfrm>
            <a:off x="685800" y="457200"/>
            <a:ext cx="4362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Other AES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2BB64-69E5-429D-BB2C-969C7F351842}"/>
              </a:ext>
            </a:extLst>
          </p:cNvPr>
          <p:cNvSpPr txBox="1"/>
          <p:nvPr/>
        </p:nvSpPr>
        <p:spPr>
          <a:xfrm>
            <a:off x="685800" y="1772096"/>
            <a:ext cx="9406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AES Modes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Oracle Attacks</a:t>
            </a:r>
          </a:p>
        </p:txBody>
      </p:sp>
    </p:spTree>
    <p:extLst>
      <p:ext uri="{BB962C8B-B14F-4D97-AF65-F5344CB8AC3E}">
        <p14:creationId xmlns:p14="http://schemas.microsoft.com/office/powerpoint/2010/main" val="426193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63C3B3B-1D2D-4713-82F0-D7D258D70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3" y="815613"/>
            <a:ext cx="9385617" cy="559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B14707-7299-46E1-834B-7A06F3FDA5AA}"/>
              </a:ext>
            </a:extLst>
          </p:cNvPr>
          <p:cNvSpPr txBox="1"/>
          <p:nvPr/>
        </p:nvSpPr>
        <p:spPr>
          <a:xfrm>
            <a:off x="307023" y="126688"/>
            <a:ext cx="228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AES Modes</a:t>
            </a:r>
          </a:p>
        </p:txBody>
      </p:sp>
    </p:spTree>
    <p:extLst>
      <p:ext uri="{BB962C8B-B14F-4D97-AF65-F5344CB8AC3E}">
        <p14:creationId xmlns:p14="http://schemas.microsoft.com/office/powerpoint/2010/main" val="284308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408A7-CD2F-4C85-B80E-F81D9BA2F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3" y="945607"/>
            <a:ext cx="9685421" cy="5448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68ED8-E15C-4C80-851E-B951F2887C70}"/>
              </a:ext>
            </a:extLst>
          </p:cNvPr>
          <p:cNvSpPr txBox="1"/>
          <p:nvPr/>
        </p:nvSpPr>
        <p:spPr>
          <a:xfrm>
            <a:off x="307023" y="126688"/>
            <a:ext cx="1820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Plaintext</a:t>
            </a:r>
          </a:p>
        </p:txBody>
      </p:sp>
    </p:spTree>
    <p:extLst>
      <p:ext uri="{BB962C8B-B14F-4D97-AF65-F5344CB8AC3E}">
        <p14:creationId xmlns:p14="http://schemas.microsoft.com/office/powerpoint/2010/main" val="2060169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6865E-EF70-434E-B880-DA9E1F2C931D}"/>
              </a:ext>
            </a:extLst>
          </p:cNvPr>
          <p:cNvSpPr txBox="1"/>
          <p:nvPr/>
        </p:nvSpPr>
        <p:spPr>
          <a:xfrm>
            <a:off x="307023" y="126688"/>
            <a:ext cx="1745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AES-ECB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7D377-F82C-44F7-96B3-697E45B16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3" y="986589"/>
            <a:ext cx="9606998" cy="540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3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1D233-AEF6-43FE-AD9D-C57AC7F7255F}"/>
              </a:ext>
            </a:extLst>
          </p:cNvPr>
          <p:cNvSpPr txBox="1"/>
          <p:nvPr/>
        </p:nvSpPr>
        <p:spPr>
          <a:xfrm>
            <a:off x="307023" y="126688"/>
            <a:ext cx="1771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AES-CBC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87D57-6C09-423C-890A-547C48FA0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0" y="773019"/>
            <a:ext cx="9565107" cy="5380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75FF9-023A-4302-9672-D373C7D4C5A5}"/>
              </a:ext>
            </a:extLst>
          </p:cNvPr>
          <p:cNvSpPr txBox="1"/>
          <p:nvPr/>
        </p:nvSpPr>
        <p:spPr>
          <a:xfrm>
            <a:off x="1604655" y="6084981"/>
            <a:ext cx="63044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Try yourself:    https://github.com/int3grate/security_week_ics_2024/</a:t>
            </a:r>
          </a:p>
        </p:txBody>
      </p:sp>
    </p:spTree>
    <p:extLst>
      <p:ext uri="{BB962C8B-B14F-4D97-AF65-F5344CB8AC3E}">
        <p14:creationId xmlns:p14="http://schemas.microsoft.com/office/powerpoint/2010/main" val="188890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letters&#10;&#10;Description automatically generated">
            <a:extLst>
              <a:ext uri="{FF2B5EF4-FFF2-40B4-BE49-F238E27FC236}">
                <a16:creationId xmlns:a16="http://schemas.microsoft.com/office/drawing/2014/main" id="{73FFC32E-C333-6166-7F27-82F6C750D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642" y="-20709"/>
            <a:ext cx="6359357" cy="6892078"/>
          </a:xfrm>
          <a:prstGeom prst="rect">
            <a:avLst/>
          </a:prstGeom>
        </p:spPr>
      </p:pic>
      <p:pic>
        <p:nvPicPr>
          <p:cNvPr id="10" name="Picture 9" descr="A close-up of letters&#10;&#10;Description automatically generated">
            <a:extLst>
              <a:ext uri="{FF2B5EF4-FFF2-40B4-BE49-F238E27FC236}">
                <a16:creationId xmlns:a16="http://schemas.microsoft.com/office/drawing/2014/main" id="{3612B198-77ED-541A-0A2C-17CDEDA16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736" y="-20709"/>
            <a:ext cx="5902250" cy="68920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0198DB-6F2B-4DB2-39CA-2885DF1546FA}"/>
              </a:ext>
            </a:extLst>
          </p:cNvPr>
          <p:cNvSpPr/>
          <p:nvPr/>
        </p:nvSpPr>
        <p:spPr>
          <a:xfrm>
            <a:off x="0" y="0"/>
            <a:ext cx="12192000" cy="2875038"/>
          </a:xfrm>
          <a:prstGeom prst="rect">
            <a:avLst/>
          </a:prstGeom>
          <a:gradFill>
            <a:gsLst>
              <a:gs pos="39000">
                <a:schemeClr val="tx1">
                  <a:alpha val="67319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1261" y="1139207"/>
            <a:ext cx="8249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-200" dirty="0">
                <a:solidFill>
                  <a:schemeClr val="bg1"/>
                </a:solidFill>
                <a:latin typeface="Calibri"/>
                <a:cs typeface="Calibri"/>
              </a:rPr>
              <a:t>Cryptography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1273" y="2324953"/>
            <a:ext cx="790945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  <a:ea typeface="Roboto Light" panose="02000000000000000000" pitchFamily="2" charset="0"/>
                <a:cs typeface="Calibri"/>
              </a:rPr>
              <a:t>“A security system is only as strong as its weakest link.”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  <a:ea typeface="Roboto Light" panose="02000000000000000000" pitchFamily="2" charset="0"/>
                <a:cs typeface="Calibri"/>
              </a:rPr>
              <a:t>	- Cryptography Engineering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6947" y="294748"/>
            <a:ext cx="1544171" cy="5973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28226" y="6588403"/>
            <a:ext cx="29274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spc="0" baseline="0" dirty="0">
                <a:solidFill>
                  <a:schemeClr val="bg1"/>
                </a:solidFill>
                <a:effectLst/>
                <a:latin typeface="+mj-lt"/>
                <a:ea typeface="Roboto" panose="02000000000000000000" pitchFamily="2" charset="0"/>
                <a:cs typeface="Calibri Light" panose="020F0302020204030204" pitchFamily="34" charset="0"/>
              </a:rPr>
              <a:t>2024 SecurityWeek ICS Cybersecurity Conference</a:t>
            </a:r>
            <a:endParaRPr lang="en-US" sz="1050" spc="0" baseline="0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CD862-AC5E-47B8-9287-BC90CC4DB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92526"/>
            <a:ext cx="118872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140262-AA7F-4476-A620-374F00D37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35" y="1897142"/>
            <a:ext cx="1678225" cy="16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408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4E25AF-738A-4851-B7EA-D6EEF1B97E70}"/>
              </a:ext>
            </a:extLst>
          </p:cNvPr>
          <p:cNvSpPr txBox="1"/>
          <p:nvPr/>
        </p:nvSpPr>
        <p:spPr>
          <a:xfrm>
            <a:off x="868062" y="635534"/>
            <a:ext cx="2852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Oracle 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A8867-90E0-4671-A799-7D1861552CC3}"/>
              </a:ext>
            </a:extLst>
          </p:cNvPr>
          <p:cNvSpPr txBox="1"/>
          <p:nvPr/>
        </p:nvSpPr>
        <p:spPr>
          <a:xfrm>
            <a:off x="868062" y="1659285"/>
            <a:ext cx="52279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Oracle primitive – hotter/colder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practice: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Error messages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Response times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Response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Compression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Padding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BF768B8-C6C6-4CA8-A597-ACFC491C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340" y="1281865"/>
            <a:ext cx="4526280" cy="45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81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A62BB-7723-4124-93B0-0318E42FB71B}"/>
              </a:ext>
            </a:extLst>
          </p:cNvPr>
          <p:cNvSpPr txBox="1"/>
          <p:nvPr/>
        </p:nvSpPr>
        <p:spPr>
          <a:xfrm>
            <a:off x="868062" y="479892"/>
            <a:ext cx="5395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Compression Oracle 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4B633-D78B-40B2-8424-E7B3076EEA93}"/>
              </a:ext>
            </a:extLst>
          </p:cNvPr>
          <p:cNvSpPr txBox="1"/>
          <p:nvPr/>
        </p:nvSpPr>
        <p:spPr>
          <a:xfrm>
            <a:off x="575081" y="1421554"/>
            <a:ext cx="11041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encrypt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unknown_plaintext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2400" dirty="0" err="1">
                <a:solidFill>
                  <a:srgbClr val="BF2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attacker_choosen_text</a:t>
            </a:r>
            <a:r>
              <a:rPr lang="en-US" sz="2400" dirty="0">
                <a:solidFill>
                  <a:srgbClr val="BF2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)) =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ciphertext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C51CA-23F0-4DA5-9A58-C8FAF9A2A4C9}"/>
              </a:ext>
            </a:extLst>
          </p:cNvPr>
          <p:cNvSpPr txBox="1"/>
          <p:nvPr/>
        </p:nvSpPr>
        <p:spPr>
          <a:xfrm>
            <a:off x="3679773" y="2178550"/>
            <a:ext cx="483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Oracle: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length(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ciphertext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467E0-0781-462F-AC6B-F0FABC345DE4}"/>
              </a:ext>
            </a:extLst>
          </p:cNvPr>
          <p:cNvSpPr txBox="1"/>
          <p:nvPr/>
        </p:nvSpPr>
        <p:spPr>
          <a:xfrm>
            <a:off x="575081" y="3158900"/>
            <a:ext cx="11041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Real world 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CRIME – SPDY, HTTPS, TLS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BREACH – HTTP compression over 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HTTP2 – </a:t>
            </a:r>
            <a:r>
              <a:rPr lang="en-US" sz="2800" dirty="0" err="1"/>
              <a:t>hpack</a:t>
            </a:r>
            <a:r>
              <a:rPr lang="en-US" sz="2800" dirty="0"/>
              <a:t> (special compression protocol to mitigate oracle attacks)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Mitigation: Don’t compress plaintext containing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726429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C0535-D0DB-484B-8A25-31E5D660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18" y="1903309"/>
            <a:ext cx="6254103" cy="4499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5DAD50-AC46-4212-B507-2B590A887568}"/>
              </a:ext>
            </a:extLst>
          </p:cNvPr>
          <p:cNvSpPr txBox="1"/>
          <p:nvPr/>
        </p:nvSpPr>
        <p:spPr>
          <a:xfrm>
            <a:off x="437818" y="1304474"/>
            <a:ext cx="2167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Vulnerable Function: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6BEF6-5A49-409E-A5CD-981D5F844AB2}"/>
              </a:ext>
            </a:extLst>
          </p:cNvPr>
          <p:cNvSpPr txBox="1"/>
          <p:nvPr/>
        </p:nvSpPr>
        <p:spPr>
          <a:xfrm>
            <a:off x="5956630" y="2045732"/>
            <a:ext cx="6098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Try yourself:  https://github.com/int3grate/security_week_ics_2024/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BBF6A-7964-4FD9-8565-31BDD5BAB3C0}"/>
              </a:ext>
            </a:extLst>
          </p:cNvPr>
          <p:cNvSpPr txBox="1"/>
          <p:nvPr/>
        </p:nvSpPr>
        <p:spPr>
          <a:xfrm>
            <a:off x="437818" y="457016"/>
            <a:ext cx="5395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Compression Oracle Attacks</a:t>
            </a:r>
          </a:p>
        </p:txBody>
      </p:sp>
    </p:spTree>
    <p:extLst>
      <p:ext uri="{BB962C8B-B14F-4D97-AF65-F5344CB8AC3E}">
        <p14:creationId xmlns:p14="http://schemas.microsoft.com/office/powerpoint/2010/main" val="361051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0FB6E6-B995-466A-9725-F3200639333F}"/>
              </a:ext>
            </a:extLst>
          </p:cNvPr>
          <p:cNvSpPr txBox="1"/>
          <p:nvPr/>
        </p:nvSpPr>
        <p:spPr>
          <a:xfrm>
            <a:off x="719847" y="350196"/>
            <a:ext cx="428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Padding Oracle Attack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4E17BD-3066-4A64-8B1F-BDEFD5583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3741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1C27AC-5DCD-4646-821A-87B21DD67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637" y="2477931"/>
            <a:ext cx="150068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AFC1FE-90E4-400E-BEC6-68A913FDA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86449"/>
              </p:ext>
            </p:extLst>
          </p:nvPr>
        </p:nvGraphicFramePr>
        <p:xfrm>
          <a:off x="859274" y="2277865"/>
          <a:ext cx="10466960" cy="396240"/>
        </p:xfrm>
        <a:graphic>
          <a:graphicData uri="http://schemas.openxmlformats.org/drawingml/2006/table">
            <a:tbl>
              <a:tblPr/>
              <a:tblGrid>
                <a:gridCol w="654185">
                  <a:extLst>
                    <a:ext uri="{9D8B030D-6E8A-4147-A177-3AD203B41FA5}">
                      <a16:colId xmlns:a16="http://schemas.microsoft.com/office/drawing/2014/main" val="3526975236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210844633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58782244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730453054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738752420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210073057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321978418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971743322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480227485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417177701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811080221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204991384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31703104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56749492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702411363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585697375"/>
                    </a:ext>
                  </a:extLst>
                </a:gridCol>
              </a:tblGrid>
              <a:tr h="3179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0x66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0x6C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0x61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0x67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0x7B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0x50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0x4B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0x43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0x53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0x37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0x5F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0x46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0x54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0x57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0x7D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0x01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9569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33EF02E-98A5-4DE9-8699-378195A93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84408"/>
              </p:ext>
            </p:extLst>
          </p:nvPr>
        </p:nvGraphicFramePr>
        <p:xfrm>
          <a:off x="859274" y="4403373"/>
          <a:ext cx="10466960" cy="396240"/>
        </p:xfrm>
        <a:graphic>
          <a:graphicData uri="http://schemas.openxmlformats.org/drawingml/2006/table">
            <a:tbl>
              <a:tblPr/>
              <a:tblGrid>
                <a:gridCol w="654185">
                  <a:extLst>
                    <a:ext uri="{9D8B030D-6E8A-4147-A177-3AD203B41FA5}">
                      <a16:colId xmlns:a16="http://schemas.microsoft.com/office/drawing/2014/main" val="3646356817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827759645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429668529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759873904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548622527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219179610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886234185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921896163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486655787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4174520648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296889343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777411192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752065711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756443188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7708633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826928317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0x66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0x6C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0x61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0x67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0x7B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0x50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0x4B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0x43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0x53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0x37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0x5F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0x46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0x54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0x03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0x03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0x03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78812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9B0E804-CAD5-4FF0-89CF-11F92E7B6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40977"/>
              </p:ext>
            </p:extLst>
          </p:nvPr>
        </p:nvGraphicFramePr>
        <p:xfrm>
          <a:off x="859274" y="5466128"/>
          <a:ext cx="10466960" cy="396240"/>
        </p:xfrm>
        <a:graphic>
          <a:graphicData uri="http://schemas.openxmlformats.org/drawingml/2006/table">
            <a:tbl>
              <a:tblPr/>
              <a:tblGrid>
                <a:gridCol w="654185">
                  <a:extLst>
                    <a:ext uri="{9D8B030D-6E8A-4147-A177-3AD203B41FA5}">
                      <a16:colId xmlns:a16="http://schemas.microsoft.com/office/drawing/2014/main" val="3768771756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012139165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143089170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309307176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057366537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928658665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67818732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782914416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530001466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121558661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883778543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4220751368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607369747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92590449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964665788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863099465"/>
                    </a:ext>
                  </a:extLst>
                </a:gridCol>
              </a:tblGrid>
              <a:tr h="3174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0x10</a:t>
                      </a:r>
                      <a:endParaRPr 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17261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050BF50-9E88-40C4-920D-80B8C9037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814693"/>
              </p:ext>
            </p:extLst>
          </p:nvPr>
        </p:nvGraphicFramePr>
        <p:xfrm>
          <a:off x="859274" y="3340619"/>
          <a:ext cx="10466960" cy="396240"/>
        </p:xfrm>
        <a:graphic>
          <a:graphicData uri="http://schemas.openxmlformats.org/drawingml/2006/table">
            <a:tbl>
              <a:tblPr/>
              <a:tblGrid>
                <a:gridCol w="654185">
                  <a:extLst>
                    <a:ext uri="{9D8B030D-6E8A-4147-A177-3AD203B41FA5}">
                      <a16:colId xmlns:a16="http://schemas.microsoft.com/office/drawing/2014/main" val="3646356817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827759645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429668529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759873904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548622527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219179610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886234185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921896163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486655787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4174520648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296889343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1777411192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2752065711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3756443188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7708633"/>
                    </a:ext>
                  </a:extLst>
                </a:gridCol>
                <a:gridCol w="654185">
                  <a:extLst>
                    <a:ext uri="{9D8B030D-6E8A-4147-A177-3AD203B41FA5}">
                      <a16:colId xmlns:a16="http://schemas.microsoft.com/office/drawing/2014/main" val="826928317"/>
                    </a:ext>
                  </a:extLst>
                </a:gridCol>
              </a:tblGrid>
              <a:tr h="36829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0x66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0x6C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0x61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0x67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0x7B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0x50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0x4B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0x43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0x53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0x37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0x5F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0x46</a:t>
                      </a:r>
                      <a:endParaRPr 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0x54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0x57</a:t>
                      </a:r>
                      <a:endParaRPr lang="en-US" sz="1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0x02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0x02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78812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69EA96C-CB36-481E-BEED-37D3F9F07DFE}"/>
              </a:ext>
            </a:extLst>
          </p:cNvPr>
          <p:cNvSpPr txBox="1"/>
          <p:nvPr/>
        </p:nvSpPr>
        <p:spPr>
          <a:xfrm>
            <a:off x="5164904" y="1892022"/>
            <a:ext cx="185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byte padding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91179-1E6A-45DE-8388-558791FB5763}"/>
              </a:ext>
            </a:extLst>
          </p:cNvPr>
          <p:cNvSpPr txBox="1"/>
          <p:nvPr/>
        </p:nvSpPr>
        <p:spPr>
          <a:xfrm>
            <a:off x="5165994" y="2964936"/>
            <a:ext cx="185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byte padding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51F200-449B-46B1-A369-11F64D510A03}"/>
              </a:ext>
            </a:extLst>
          </p:cNvPr>
          <p:cNvSpPr txBox="1"/>
          <p:nvPr/>
        </p:nvSpPr>
        <p:spPr>
          <a:xfrm>
            <a:off x="5088665" y="4027690"/>
            <a:ext cx="200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byte padding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BA5D29-97E2-4F1D-A6A8-002AB78C6108}"/>
              </a:ext>
            </a:extLst>
          </p:cNvPr>
          <p:cNvSpPr txBox="1"/>
          <p:nvPr/>
        </p:nvSpPr>
        <p:spPr>
          <a:xfrm>
            <a:off x="4573749" y="5090444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appended if no padding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ECCC8E-1D55-40AD-9AB5-47CA712F85F4}"/>
              </a:ext>
            </a:extLst>
          </p:cNvPr>
          <p:cNvSpPr txBox="1"/>
          <p:nvPr/>
        </p:nvSpPr>
        <p:spPr>
          <a:xfrm>
            <a:off x="719847" y="1349740"/>
            <a:ext cx="1282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PKCS#7</a:t>
            </a:r>
          </a:p>
        </p:txBody>
      </p:sp>
    </p:spTree>
    <p:extLst>
      <p:ext uri="{BB962C8B-B14F-4D97-AF65-F5344CB8AC3E}">
        <p14:creationId xmlns:p14="http://schemas.microsoft.com/office/powerpoint/2010/main" val="1759559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FC1DE7-D697-49FA-AA06-6C5F3D83780B}"/>
              </a:ext>
            </a:extLst>
          </p:cNvPr>
          <p:cNvSpPr/>
          <p:nvPr/>
        </p:nvSpPr>
        <p:spPr>
          <a:xfrm>
            <a:off x="380227" y="4609070"/>
            <a:ext cx="2458995" cy="2069673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971464-529B-4C99-A24F-1149A3BB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499159"/>
            <a:ext cx="89725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FF9DFB-EC70-4374-A603-B35B14DCF508}"/>
              </a:ext>
            </a:extLst>
          </p:cNvPr>
          <p:cNvSpPr txBox="1"/>
          <p:nvPr/>
        </p:nvSpPr>
        <p:spPr>
          <a:xfrm>
            <a:off x="719847" y="350196"/>
            <a:ext cx="428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Padding Oracle Attack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BA5F0-ACD8-4A3E-9640-A5259669491E}"/>
              </a:ext>
            </a:extLst>
          </p:cNvPr>
          <p:cNvSpPr txBox="1"/>
          <p:nvPr/>
        </p:nvSpPr>
        <p:spPr>
          <a:xfrm>
            <a:off x="380227" y="4739751"/>
            <a:ext cx="2458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XOR Properties</a:t>
            </a:r>
          </a:p>
          <a:p>
            <a:endParaRPr lang="en-US" sz="2400" dirty="0"/>
          </a:p>
          <a:p>
            <a:r>
              <a:rPr lang="en-US" sz="2400" dirty="0"/>
              <a:t>A ^ B = C</a:t>
            </a:r>
          </a:p>
          <a:p>
            <a:r>
              <a:rPr lang="en-US" sz="2400" dirty="0"/>
              <a:t>C ^ A = B</a:t>
            </a:r>
          </a:p>
          <a:p>
            <a:r>
              <a:rPr lang="en-US" sz="2400" dirty="0"/>
              <a:t>C ^ B = A</a:t>
            </a:r>
          </a:p>
        </p:txBody>
      </p:sp>
    </p:spTree>
    <p:extLst>
      <p:ext uri="{BB962C8B-B14F-4D97-AF65-F5344CB8AC3E}">
        <p14:creationId xmlns:p14="http://schemas.microsoft.com/office/powerpoint/2010/main" val="215650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04C88-411A-4528-8B3D-58A48772D787}"/>
              </a:ext>
            </a:extLst>
          </p:cNvPr>
          <p:cNvSpPr txBox="1"/>
          <p:nvPr/>
        </p:nvSpPr>
        <p:spPr>
          <a:xfrm>
            <a:off x="695133" y="177201"/>
            <a:ext cx="6784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Padding Oracle Attack – Homework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D78F5-ACDF-4E73-A3D4-1475174C25A1}"/>
              </a:ext>
            </a:extLst>
          </p:cNvPr>
          <p:cNvSpPr txBox="1"/>
          <p:nvPr/>
        </p:nvSpPr>
        <p:spPr>
          <a:xfrm>
            <a:off x="6453382" y="2001795"/>
            <a:ext cx="493954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Prevention:  Include and use MAC or HMAC to verify encrypted message integrity </a:t>
            </a:r>
            <a:r>
              <a:rPr lang="en-US" sz="2000" b="1" dirty="0"/>
              <a:t>before </a:t>
            </a:r>
            <a:r>
              <a:rPr lang="en-US" sz="2000" dirty="0"/>
              <a:t>performing any decryption.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E44DA-B3CD-41E3-BE6F-65A624205266}"/>
              </a:ext>
            </a:extLst>
          </p:cNvPr>
          <p:cNvSpPr txBox="1"/>
          <p:nvPr/>
        </p:nvSpPr>
        <p:spPr>
          <a:xfrm>
            <a:off x="5294872" y="4036506"/>
            <a:ext cx="6098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Try yourself:  https://github.com/int3grate/security_week_ics_2024/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4D0B6-A58A-437E-8D59-45AD42304850}"/>
              </a:ext>
            </a:extLst>
          </p:cNvPr>
          <p:cNvSpPr txBox="1"/>
          <p:nvPr/>
        </p:nvSpPr>
        <p:spPr>
          <a:xfrm>
            <a:off x="1334779" y="1015885"/>
            <a:ext cx="2167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Vulnerable Function: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AA604-F2B1-43CA-93A7-603133C3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9" y="1481149"/>
            <a:ext cx="3640628" cy="51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7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53962E-1620-412D-8530-71B8625CD3E4}"/>
              </a:ext>
            </a:extLst>
          </p:cNvPr>
          <p:cNvSpPr txBox="1"/>
          <p:nvPr/>
        </p:nvSpPr>
        <p:spPr>
          <a:xfrm>
            <a:off x="695133" y="177201"/>
            <a:ext cx="5768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Cryptographic Hash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BF49F-FAFB-4827-A285-E3C840590AF8}"/>
              </a:ext>
            </a:extLst>
          </p:cNvPr>
          <p:cNvSpPr txBox="1"/>
          <p:nvPr/>
        </p:nvSpPr>
        <p:spPr>
          <a:xfrm>
            <a:off x="695133" y="1613466"/>
            <a:ext cx="5768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Hashing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91400"/>
                </a:solidFill>
              </a:rPr>
              <a:t>MD5 (deprecated)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91400"/>
                </a:solidFill>
              </a:rPr>
              <a:t>SHA1 (deprecated)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SHA2 (256, 512), truncated 224/384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SHA3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3903CB-C825-48CD-9276-01EB016F31F4}"/>
              </a:ext>
            </a:extLst>
          </p:cNvPr>
          <p:cNvSpPr/>
          <p:nvPr/>
        </p:nvSpPr>
        <p:spPr>
          <a:xfrm>
            <a:off x="590591" y="4908541"/>
            <a:ext cx="2127622" cy="102079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9DB7F8-ABAA-4BE3-96AE-01B3D243F174}"/>
              </a:ext>
            </a:extLst>
          </p:cNvPr>
          <p:cNvSpPr/>
          <p:nvPr/>
        </p:nvSpPr>
        <p:spPr>
          <a:xfrm>
            <a:off x="3649798" y="4908540"/>
            <a:ext cx="1786907" cy="100607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Cryptographic Hash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92D1F1-58ED-4E94-ACCF-70F880ADD827}"/>
              </a:ext>
            </a:extLst>
          </p:cNvPr>
          <p:cNvSpPr/>
          <p:nvPr/>
        </p:nvSpPr>
        <p:spPr>
          <a:xfrm>
            <a:off x="6463700" y="4885172"/>
            <a:ext cx="1994501" cy="98986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01718-CAA4-440F-978E-307E769A458B}"/>
              </a:ext>
            </a:extLst>
          </p:cNvPr>
          <p:cNvCxnSpPr>
            <a:cxnSpLocks/>
          </p:cNvCxnSpPr>
          <p:nvPr/>
        </p:nvCxnSpPr>
        <p:spPr>
          <a:xfrm>
            <a:off x="2622803" y="5427953"/>
            <a:ext cx="1026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2EAC33-4318-4B9C-8400-291F9A2C4DFE}"/>
              </a:ext>
            </a:extLst>
          </p:cNvPr>
          <p:cNvCxnSpPr/>
          <p:nvPr/>
        </p:nvCxnSpPr>
        <p:spPr>
          <a:xfrm>
            <a:off x="5436705" y="5389120"/>
            <a:ext cx="1026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59548B-883C-424C-BB89-4086C44AA911}"/>
              </a:ext>
            </a:extLst>
          </p:cNvPr>
          <p:cNvSpPr txBox="1"/>
          <p:nvPr/>
        </p:nvSpPr>
        <p:spPr>
          <a:xfrm>
            <a:off x="1041990" y="5981409"/>
            <a:ext cx="148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“Hello World”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EF1D6-5A4B-4118-AC9B-AEAA695C9F80}"/>
              </a:ext>
            </a:extLst>
          </p:cNvPr>
          <p:cNvSpPr txBox="1"/>
          <p:nvPr/>
        </p:nvSpPr>
        <p:spPr>
          <a:xfrm>
            <a:off x="4103114" y="5984606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07199F-7222-4ECB-81D3-C42B98D68CE8}"/>
              </a:ext>
            </a:extLst>
          </p:cNvPr>
          <p:cNvSpPr txBox="1"/>
          <p:nvPr/>
        </p:nvSpPr>
        <p:spPr>
          <a:xfrm>
            <a:off x="6132444" y="5934670"/>
            <a:ext cx="2657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a591a6d40bf420404a011733cfb7b190d62c65bf0bcda32b57b277d9ad9f146e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0852E-90CC-406B-B88C-37C3579D8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5712" y="1574583"/>
            <a:ext cx="4661155" cy="31186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AB8369-2B83-4ACE-A227-27B213DE1A83}"/>
              </a:ext>
            </a:extLst>
          </p:cNvPr>
          <p:cNvSpPr txBox="1"/>
          <p:nvPr/>
        </p:nvSpPr>
        <p:spPr>
          <a:xfrm>
            <a:off x="6662811" y="1112918"/>
            <a:ext cx="4614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Avalanche Effect (from Wikipedia):</a:t>
            </a:r>
          </a:p>
        </p:txBody>
      </p:sp>
    </p:spTree>
    <p:extLst>
      <p:ext uri="{BB962C8B-B14F-4D97-AF65-F5344CB8AC3E}">
        <p14:creationId xmlns:p14="http://schemas.microsoft.com/office/powerpoint/2010/main" val="43005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542E57-E58B-45FD-A38F-00AADA01BB28}"/>
              </a:ext>
            </a:extLst>
          </p:cNvPr>
          <p:cNvSpPr txBox="1"/>
          <p:nvPr/>
        </p:nvSpPr>
        <p:spPr>
          <a:xfrm>
            <a:off x="695133" y="177201"/>
            <a:ext cx="762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Cryptographic Hash Function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3184C-332B-434F-8370-AC3C56B85A4D}"/>
              </a:ext>
            </a:extLst>
          </p:cNvPr>
          <p:cNvSpPr txBox="1"/>
          <p:nvPr/>
        </p:nvSpPr>
        <p:spPr>
          <a:xfrm>
            <a:off x="914400" y="1133060"/>
            <a:ext cx="90843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Pre-image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Given a hash digest (the output of the hash function), it should be computationally infeasible to find any input message that produces that same digest.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Collision resistance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It should be computationally difficult to find two messages that produce the same digest.</a:t>
            </a:r>
          </a:p>
        </p:txBody>
      </p:sp>
    </p:spTree>
    <p:extLst>
      <p:ext uri="{BB962C8B-B14F-4D97-AF65-F5344CB8AC3E}">
        <p14:creationId xmlns:p14="http://schemas.microsoft.com/office/powerpoint/2010/main" val="648955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F74EB9-43EF-4F45-AC7E-997BCC05DCEF}"/>
              </a:ext>
            </a:extLst>
          </p:cNvPr>
          <p:cNvSpPr txBox="1"/>
          <p:nvPr/>
        </p:nvSpPr>
        <p:spPr>
          <a:xfrm>
            <a:off x="695133" y="177201"/>
            <a:ext cx="708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Message Authentication Code (MAC)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55DFD-87D5-4D15-996F-AD1882AFE992}"/>
              </a:ext>
            </a:extLst>
          </p:cNvPr>
          <p:cNvSpPr/>
          <p:nvPr/>
        </p:nvSpPr>
        <p:spPr>
          <a:xfrm>
            <a:off x="1152939" y="2226366"/>
            <a:ext cx="2087218" cy="89452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C6392D-5838-49E5-AA72-76C784D59FF1}"/>
              </a:ext>
            </a:extLst>
          </p:cNvPr>
          <p:cNvSpPr/>
          <p:nvPr/>
        </p:nvSpPr>
        <p:spPr>
          <a:xfrm>
            <a:off x="8521148" y="2226365"/>
            <a:ext cx="2087218" cy="89452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25C11-7200-48B0-BC3D-78690DBD21E2}"/>
              </a:ext>
            </a:extLst>
          </p:cNvPr>
          <p:cNvSpPr/>
          <p:nvPr/>
        </p:nvSpPr>
        <p:spPr>
          <a:xfrm>
            <a:off x="1152939" y="4968945"/>
            <a:ext cx="2087218" cy="89452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</a:t>
            </a:r>
          </a:p>
          <a:p>
            <a:pPr algn="ctr"/>
            <a:r>
              <a:rPr lang="en-US" sz="2800" dirty="0"/>
              <a:t>a = H(</a:t>
            </a:r>
            <a:r>
              <a:rPr lang="en-US" sz="2800" dirty="0" err="1"/>
              <a:t>K,m</a:t>
            </a:r>
            <a:r>
              <a:rPr lang="en-US" sz="28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B80A01-98AC-4F28-89EC-6EF080DB9198}"/>
              </a:ext>
            </a:extLst>
          </p:cNvPr>
          <p:cNvSpPr/>
          <p:nvPr/>
        </p:nvSpPr>
        <p:spPr>
          <a:xfrm>
            <a:off x="8521148" y="4968944"/>
            <a:ext cx="2087218" cy="89452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m, 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306047-5290-4FE8-9699-32DAEE9DABE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3240157" y="5416205"/>
            <a:ext cx="52809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AF0025-C0B4-47BE-9D1F-DDF9C34292A4}"/>
              </a:ext>
            </a:extLst>
          </p:cNvPr>
          <p:cNvCxnSpPr/>
          <p:nvPr/>
        </p:nvCxnSpPr>
        <p:spPr>
          <a:xfrm flipV="1">
            <a:off x="3253409" y="2673624"/>
            <a:ext cx="52809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E180B7-6E5A-4E85-A719-7A1E90084460}"/>
              </a:ext>
            </a:extLst>
          </p:cNvPr>
          <p:cNvSpPr txBox="1"/>
          <p:nvPr/>
        </p:nvSpPr>
        <p:spPr>
          <a:xfrm>
            <a:off x="5420501" y="5440258"/>
            <a:ext cx="81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m,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50E3-1B7C-4E0E-BC8A-A5222997AAD2}"/>
              </a:ext>
            </a:extLst>
          </p:cNvPr>
          <p:cNvSpPr txBox="1"/>
          <p:nvPr/>
        </p:nvSpPr>
        <p:spPr>
          <a:xfrm>
            <a:off x="5661739" y="2597666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4DCFC0-5EED-4894-877B-A7DC2775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56" y="1259268"/>
            <a:ext cx="1421296" cy="14212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402F9B-918A-438F-8024-339D5B7CD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56" y="4018962"/>
            <a:ext cx="1421296" cy="14212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5C2788-0736-41FC-947B-7FA516C3BB5B}"/>
              </a:ext>
            </a:extLst>
          </p:cNvPr>
          <p:cNvSpPr txBox="1"/>
          <p:nvPr/>
        </p:nvSpPr>
        <p:spPr>
          <a:xfrm>
            <a:off x="1769165" y="1703145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BB107-6BBB-4952-A7F2-99D957841FC1}"/>
              </a:ext>
            </a:extLst>
          </p:cNvPr>
          <p:cNvSpPr txBox="1"/>
          <p:nvPr/>
        </p:nvSpPr>
        <p:spPr>
          <a:xfrm>
            <a:off x="1769165" y="4445724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882CEA-EBD3-4913-AB10-E9CBE4394D7A}"/>
              </a:ext>
            </a:extLst>
          </p:cNvPr>
          <p:cNvSpPr txBox="1"/>
          <p:nvPr/>
        </p:nvSpPr>
        <p:spPr>
          <a:xfrm>
            <a:off x="9195982" y="1703145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36AFE8-A184-40D0-93D2-C87E9666B062}"/>
              </a:ext>
            </a:extLst>
          </p:cNvPr>
          <p:cNvSpPr txBox="1"/>
          <p:nvPr/>
        </p:nvSpPr>
        <p:spPr>
          <a:xfrm>
            <a:off x="9195982" y="4472348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AC8F42-C3C1-4282-874A-B826DF8041B6}"/>
              </a:ext>
            </a:extLst>
          </p:cNvPr>
          <p:cNvSpPr txBox="1"/>
          <p:nvPr/>
        </p:nvSpPr>
        <p:spPr>
          <a:xfrm>
            <a:off x="4923766" y="858705"/>
            <a:ext cx="194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Hacky </a:t>
            </a:r>
            <a:r>
              <a:rPr lang="en-US" dirty="0" err="1"/>
              <a:t>McHackface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8A9BE2-0AA6-44C1-92CC-6BFBB0654E1E}"/>
              </a:ext>
            </a:extLst>
          </p:cNvPr>
          <p:cNvSpPr txBox="1"/>
          <p:nvPr/>
        </p:nvSpPr>
        <p:spPr>
          <a:xfrm>
            <a:off x="4910514" y="3636618"/>
            <a:ext cx="194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Hacky </a:t>
            </a:r>
            <a:r>
              <a:rPr lang="en-US" dirty="0" err="1"/>
              <a:t>McHackface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AEAD74-25B5-4996-A741-2E53D3934671}"/>
              </a:ext>
            </a:extLst>
          </p:cNvPr>
          <p:cNvSpPr/>
          <p:nvPr/>
        </p:nvSpPr>
        <p:spPr>
          <a:xfrm>
            <a:off x="298174" y="1228037"/>
            <a:ext cx="576469" cy="6463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7E0AEA-0B6D-46C8-8A00-A92327C1D4A6}"/>
              </a:ext>
            </a:extLst>
          </p:cNvPr>
          <p:cNvSpPr/>
          <p:nvPr/>
        </p:nvSpPr>
        <p:spPr>
          <a:xfrm>
            <a:off x="298174" y="4122558"/>
            <a:ext cx="576469" cy="6463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C1D953-21FD-4329-BC60-729AE82DE261}"/>
              </a:ext>
            </a:extLst>
          </p:cNvPr>
          <p:cNvCxnSpPr/>
          <p:nvPr/>
        </p:nvCxnSpPr>
        <p:spPr>
          <a:xfrm>
            <a:off x="437320" y="3429000"/>
            <a:ext cx="110523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441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A6AC6-E8BF-4C45-A392-93689E500F76}"/>
              </a:ext>
            </a:extLst>
          </p:cNvPr>
          <p:cNvSpPr txBox="1"/>
          <p:nvPr/>
        </p:nvSpPr>
        <p:spPr>
          <a:xfrm>
            <a:off x="695133" y="177201"/>
            <a:ext cx="254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MAC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2028F-27F9-4EDB-BCF7-DBCD9B6462A8}"/>
              </a:ext>
            </a:extLst>
          </p:cNvPr>
          <p:cNvSpPr txBox="1"/>
          <p:nvPr/>
        </p:nvSpPr>
        <p:spPr>
          <a:xfrm>
            <a:off x="984575" y="1106122"/>
            <a:ext cx="19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Replay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EBA43-6F3D-4942-AEC9-63387814B2AE}"/>
              </a:ext>
            </a:extLst>
          </p:cNvPr>
          <p:cNvSpPr txBox="1"/>
          <p:nvPr/>
        </p:nvSpPr>
        <p:spPr>
          <a:xfrm>
            <a:off x="1398022" y="1631697"/>
            <a:ext cx="28664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Mitigations (in message):</a:t>
            </a:r>
          </a:p>
          <a:p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Timestamps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9A93E-DFF1-496B-BBB0-E151D5473AC8}"/>
              </a:ext>
            </a:extLst>
          </p:cNvPr>
          <p:cNvSpPr txBox="1"/>
          <p:nvPr/>
        </p:nvSpPr>
        <p:spPr>
          <a:xfrm>
            <a:off x="984575" y="3492910"/>
            <a:ext cx="3170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Length Extension Attack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FB85-93BF-4FB7-8E54-916FF5260B6B}"/>
              </a:ext>
            </a:extLst>
          </p:cNvPr>
          <p:cNvSpPr txBox="1"/>
          <p:nvPr/>
        </p:nvSpPr>
        <p:spPr>
          <a:xfrm>
            <a:off x="1696015" y="4293704"/>
            <a:ext cx="2847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m</a:t>
            </a:r>
            <a:r>
              <a:rPr lang="en-US" sz="2400" baseline="-25000" dirty="0"/>
              <a:t>1</a:t>
            </a:r>
            <a:r>
              <a:rPr lang="en-US" sz="2400" dirty="0"/>
              <a:t> + m</a:t>
            </a:r>
            <a:r>
              <a:rPr lang="en-US" sz="2400" baseline="-25000" dirty="0"/>
              <a:t>2</a:t>
            </a:r>
            <a:r>
              <a:rPr lang="en-US" sz="2400" dirty="0"/>
              <a:t> + … + </a:t>
            </a:r>
            <a:r>
              <a:rPr lang="en-US" sz="2400" dirty="0" err="1"/>
              <a:t>m</a:t>
            </a:r>
            <a:r>
              <a:rPr lang="en-US" sz="2400" baseline="-25000" dirty="0" err="1"/>
              <a:t>k</a:t>
            </a:r>
            <a:endParaRPr lang="en-US" sz="2400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1EF77-279F-4CAD-8BB8-C75D1B76630B}"/>
              </a:ext>
            </a:extLst>
          </p:cNvPr>
          <p:cNvSpPr txBox="1"/>
          <p:nvPr/>
        </p:nvSpPr>
        <p:spPr>
          <a:xfrm>
            <a:off x="1696015" y="4927575"/>
            <a:ext cx="309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m’ = m</a:t>
            </a:r>
            <a:r>
              <a:rPr lang="en-US" sz="2400" baseline="-25000" dirty="0"/>
              <a:t>1</a:t>
            </a:r>
            <a:r>
              <a:rPr lang="en-US" sz="2400" dirty="0"/>
              <a:t> + … + </a:t>
            </a:r>
            <a:r>
              <a:rPr lang="en-US" sz="2400" dirty="0" err="1"/>
              <a:t>m</a:t>
            </a:r>
            <a:r>
              <a:rPr lang="en-US" sz="2400" baseline="-25000" dirty="0" err="1"/>
              <a:t>k</a:t>
            </a:r>
            <a:r>
              <a:rPr lang="en-US" sz="2400" baseline="-25000" dirty="0"/>
              <a:t> </a:t>
            </a:r>
            <a:r>
              <a:rPr lang="en-US" sz="2400" dirty="0"/>
              <a:t>+ m</a:t>
            </a:r>
            <a:r>
              <a:rPr lang="en-US" sz="2400" baseline="-25000" dirty="0"/>
              <a:t>k+1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40B02-819D-413E-B8A7-90DF1FF97108}"/>
              </a:ext>
            </a:extLst>
          </p:cNvPr>
          <p:cNvSpPr txBox="1"/>
          <p:nvPr/>
        </p:nvSpPr>
        <p:spPr>
          <a:xfrm>
            <a:off x="1683191" y="5620073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h(m’) = h’(h(m), h(m</a:t>
            </a:r>
            <a:r>
              <a:rPr lang="en-US" sz="2400" baseline="-25000" dirty="0"/>
              <a:t>k+1</a:t>
            </a:r>
            <a:r>
              <a:rPr lang="en-US" sz="2400" dirty="0"/>
              <a:t>)</a:t>
            </a:r>
            <a:endParaRPr lang="en-US" sz="2400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40C99B-45C8-4FD1-917A-35136699B3E3}"/>
              </a:ext>
            </a:extLst>
          </p:cNvPr>
          <p:cNvSpPr txBox="1"/>
          <p:nvPr/>
        </p:nvSpPr>
        <p:spPr>
          <a:xfrm>
            <a:off x="5791200" y="4989130"/>
            <a:ext cx="5519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Note: m’ needs to include padding and length field.</a:t>
            </a:r>
          </a:p>
        </p:txBody>
      </p:sp>
    </p:spTree>
    <p:extLst>
      <p:ext uri="{BB962C8B-B14F-4D97-AF65-F5344CB8AC3E}">
        <p14:creationId xmlns:p14="http://schemas.microsoft.com/office/powerpoint/2010/main" val="312330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factory&#10;&#10;Description automatically generated">
            <a:extLst>
              <a:ext uri="{FF2B5EF4-FFF2-40B4-BE49-F238E27FC236}">
                <a16:creationId xmlns:a16="http://schemas.microsoft.com/office/drawing/2014/main" id="{1AAD7B2B-760A-A3C2-C6AC-10989082D0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"/>
          <a:stretch/>
        </p:blipFill>
        <p:spPr>
          <a:xfrm>
            <a:off x="418352" y="791881"/>
            <a:ext cx="5319059" cy="526303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208436" y="2007712"/>
            <a:ext cx="5635858" cy="457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28600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Roboto Light" panose="02000000000000000000" pitchFamily="2" charset="0"/>
                <a:cs typeface="Calibri"/>
              </a:rPr>
              <a:t>Cryptography Basics</a:t>
            </a:r>
          </a:p>
          <a:p>
            <a:pPr marL="742950" lvl="1" indent="-228600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Roboto Light" panose="02000000000000000000" pitchFamily="2" charset="0"/>
                <a:cs typeface="Calibri"/>
              </a:rPr>
              <a:t>Block / Stream Ciphers</a:t>
            </a:r>
          </a:p>
          <a:p>
            <a:pPr marL="742950" lvl="1" indent="-228600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Roboto Light" panose="02000000000000000000" pitchFamily="2" charset="0"/>
                <a:cs typeface="Calibri"/>
              </a:rPr>
              <a:t>Hashing Algorithms</a:t>
            </a:r>
          </a:p>
          <a:p>
            <a:pPr marL="742950" lvl="1" indent="-228600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Roboto Light" panose="02000000000000000000" pitchFamily="2" charset="0"/>
                <a:cs typeface="Calibri"/>
              </a:rPr>
              <a:t>Digital Signatures / PKI</a:t>
            </a:r>
          </a:p>
          <a:p>
            <a:pPr marL="742950" lvl="1" indent="-228600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Roboto Light" panose="02000000000000000000" pitchFamily="2" charset="0"/>
                <a:cs typeface="Calibri"/>
              </a:rPr>
              <a:t>Key Exchange</a:t>
            </a:r>
          </a:p>
          <a:p>
            <a:pPr marL="742950" lvl="1" indent="-228600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Roboto Light" panose="02000000000000000000" pitchFamily="2" charset="0"/>
                <a:cs typeface="Calibri"/>
              </a:rPr>
              <a:t>TLS</a:t>
            </a:r>
          </a:p>
          <a:p>
            <a:pPr marL="514350" lvl="1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Roboto Light" panose="02000000000000000000" pitchFamily="2" charset="0"/>
              <a:cs typeface="Calibri"/>
            </a:endParaRPr>
          </a:p>
          <a:p>
            <a:pPr marL="285750" indent="-228600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Roboto Light" panose="02000000000000000000" pitchFamily="2" charset="0"/>
                <a:cs typeface="Calibri"/>
              </a:rPr>
              <a:t>Case Studies</a:t>
            </a:r>
          </a:p>
          <a:p>
            <a:pPr marL="57150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Roboto Light" panose="02000000000000000000" pitchFamily="2" charset="0"/>
              <a:cs typeface="Calibri"/>
            </a:endParaRPr>
          </a:p>
          <a:p>
            <a:pPr marL="285750" indent="-228600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Roboto Light" panose="02000000000000000000" pitchFamily="2" charset="0"/>
                <a:cs typeface="Calibri"/>
              </a:rPr>
              <a:t>Best Practices and Conclusions</a:t>
            </a:r>
          </a:p>
          <a:p>
            <a:pPr marL="742950" lvl="1" indent="-228600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Roboto Light" panose="02000000000000000000" pitchFamily="2" charset="0"/>
                <a:cs typeface="Calibri"/>
              </a:rPr>
              <a:t>Passwords and Keys</a:t>
            </a:r>
          </a:p>
          <a:p>
            <a:pPr marL="742950" lvl="1" indent="-228600">
              <a:lnSpc>
                <a:spcPts val="2200"/>
              </a:lnSpc>
              <a:spcBef>
                <a:spcPts val="600"/>
              </a:spcBef>
              <a:buClr>
                <a:srgbClr val="F4792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Roboto Light" panose="02000000000000000000" pitchFamily="2" charset="0"/>
                <a:cs typeface="Calibri"/>
              </a:rPr>
              <a:t>2FA</a:t>
            </a:r>
          </a:p>
          <a:p>
            <a:pPr indent="-228600">
              <a:lnSpc>
                <a:spcPts val="2200"/>
              </a:lnSpc>
              <a:buClr>
                <a:srgbClr val="F47920"/>
              </a:buClr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28">
            <a:extLst>
              <a:ext uri="{FF2B5EF4-FFF2-40B4-BE49-F238E27FC236}">
                <a16:creationId xmlns:a16="http://schemas.microsoft.com/office/drawing/2014/main" id="{FCFCD7B6-4DC1-48CF-A990-6CCDA09D6DE9}"/>
              </a:ext>
            </a:extLst>
          </p:cNvPr>
          <p:cNvSpPr txBox="1">
            <a:spLocks/>
          </p:cNvSpPr>
          <p:nvPr/>
        </p:nvSpPr>
        <p:spPr>
          <a:xfrm>
            <a:off x="6208435" y="1088078"/>
            <a:ext cx="4151805" cy="5696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52635"/>
                </a:solidFill>
                <a:latin typeface="Calibri"/>
                <a:ea typeface="Roboto" panose="02000000000000000000" pitchFamily="2" charset="0"/>
                <a:cs typeface="Calibri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625098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A2263B8-160A-4861-9311-CBCA6EDC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33" y="1315278"/>
            <a:ext cx="9906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E1EE6-1E74-43D5-8D65-C37F88CDBB32}"/>
              </a:ext>
            </a:extLst>
          </p:cNvPr>
          <p:cNvSpPr txBox="1"/>
          <p:nvPr/>
        </p:nvSpPr>
        <p:spPr>
          <a:xfrm>
            <a:off x="695133" y="362731"/>
            <a:ext cx="573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Length Extension Attack - PoC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8D39-4FF6-4400-BCA2-2DF4D68D93BF}"/>
              </a:ext>
            </a:extLst>
          </p:cNvPr>
          <p:cNvSpPr txBox="1"/>
          <p:nvPr/>
        </p:nvSpPr>
        <p:spPr>
          <a:xfrm>
            <a:off x="3366052" y="4969565"/>
            <a:ext cx="3643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Secret</a:t>
            </a:r>
            <a:r>
              <a:rPr lang="en-US" sz="2000" dirty="0"/>
              <a:t>: </a:t>
            </a:r>
            <a:r>
              <a:rPr lang="en-US" sz="2000" dirty="0" err="1"/>
              <a:t>my_secret_key</a:t>
            </a:r>
            <a:r>
              <a:rPr lang="en-US" sz="2000" dirty="0"/>
              <a:t> (13 bytes)</a:t>
            </a:r>
          </a:p>
          <a:p>
            <a:endParaRPr lang="en-US" sz="2000" dirty="0"/>
          </a:p>
          <a:p>
            <a:r>
              <a:rPr lang="en-US" sz="2000" b="1" dirty="0"/>
              <a:t>Data</a:t>
            </a:r>
            <a:r>
              <a:rPr lang="en-US" sz="2000" dirty="0"/>
              <a:t>: ?action=VIEW_PLC_STATUS</a:t>
            </a:r>
          </a:p>
        </p:txBody>
      </p:sp>
    </p:spTree>
    <p:extLst>
      <p:ext uri="{BB962C8B-B14F-4D97-AF65-F5344CB8AC3E}">
        <p14:creationId xmlns:p14="http://schemas.microsoft.com/office/powerpoint/2010/main" val="3300991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AF8622B9-54EB-4179-80AD-31609EB8C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1" y="1208638"/>
            <a:ext cx="11533878" cy="36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29924A8-0FC5-4D2C-8F48-9ABC30429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1" y="5067923"/>
            <a:ext cx="11359267" cy="9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785D6-0019-473B-8857-F749054BCE12}"/>
              </a:ext>
            </a:extLst>
          </p:cNvPr>
          <p:cNvSpPr txBox="1"/>
          <p:nvPr/>
        </p:nvSpPr>
        <p:spPr>
          <a:xfrm>
            <a:off x="695133" y="362731"/>
            <a:ext cx="573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Length Extension Attack - PoC</a:t>
            </a:r>
          </a:p>
        </p:txBody>
      </p:sp>
    </p:spTree>
    <p:extLst>
      <p:ext uri="{BB962C8B-B14F-4D97-AF65-F5344CB8AC3E}">
        <p14:creationId xmlns:p14="http://schemas.microsoft.com/office/powerpoint/2010/main" val="13123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6044C-84CE-484F-8B5D-5AC123B000CC}"/>
              </a:ext>
            </a:extLst>
          </p:cNvPr>
          <p:cNvSpPr txBox="1"/>
          <p:nvPr/>
        </p:nvSpPr>
        <p:spPr>
          <a:xfrm>
            <a:off x="695133" y="362731"/>
            <a:ext cx="573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Length Extension Attack - PoC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4B54BDB-FEAD-4AEB-8125-A94D79432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73" y="1646582"/>
            <a:ext cx="94011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99802DB1-3F22-42FF-A35B-3CE0F38BD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" y="2300287"/>
            <a:ext cx="98298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B4234-F794-443C-9EBC-B319F0B79704}"/>
              </a:ext>
            </a:extLst>
          </p:cNvPr>
          <p:cNvSpPr txBox="1"/>
          <p:nvPr/>
        </p:nvSpPr>
        <p:spPr>
          <a:xfrm>
            <a:off x="1440781" y="5211418"/>
            <a:ext cx="97142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Try yourself:  </a:t>
            </a:r>
          </a:p>
          <a:p>
            <a:r>
              <a:rPr lang="en-US" sz="2000" dirty="0"/>
              <a:t>  https://github.com/int3grate/security_week_ics_2024/</a:t>
            </a:r>
          </a:p>
        </p:txBody>
      </p:sp>
    </p:spTree>
    <p:extLst>
      <p:ext uri="{BB962C8B-B14F-4D97-AF65-F5344CB8AC3E}">
        <p14:creationId xmlns:p14="http://schemas.microsoft.com/office/powerpoint/2010/main" val="4255362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263A27-EC7D-4628-B1F8-548504307D54}"/>
              </a:ext>
            </a:extLst>
          </p:cNvPr>
          <p:cNvSpPr txBox="1"/>
          <p:nvPr/>
        </p:nvSpPr>
        <p:spPr>
          <a:xfrm>
            <a:off x="695133" y="362731"/>
            <a:ext cx="1377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HMAC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D793F-C5CA-44E0-886D-188DEEF07B3C}"/>
              </a:ext>
            </a:extLst>
          </p:cNvPr>
          <p:cNvSpPr txBox="1"/>
          <p:nvPr/>
        </p:nvSpPr>
        <p:spPr>
          <a:xfrm>
            <a:off x="954157" y="1563757"/>
            <a:ext cx="5062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HMAC – RFC 2104 (aka “Hash it again” approach)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= key, text = plaintext, H = hash function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73AE603-09B9-48EF-9018-80738817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380" y="2586037"/>
            <a:ext cx="7719552" cy="225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88AB9-186A-42ED-8597-ABBE4B7D345C}"/>
              </a:ext>
            </a:extLst>
          </p:cNvPr>
          <p:cNvSpPr txBox="1"/>
          <p:nvPr/>
        </p:nvSpPr>
        <p:spPr>
          <a:xfrm>
            <a:off x="1934817" y="5565913"/>
            <a:ext cx="659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Protects against length extension, and potential key recovery attacks.</a:t>
            </a:r>
          </a:p>
        </p:txBody>
      </p:sp>
    </p:spTree>
    <p:extLst>
      <p:ext uri="{BB962C8B-B14F-4D97-AF65-F5344CB8AC3E}">
        <p14:creationId xmlns:p14="http://schemas.microsoft.com/office/powerpoint/2010/main" val="80231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C7AC28-E9FC-4012-B3B7-2925B3C4A040}"/>
              </a:ext>
            </a:extLst>
          </p:cNvPr>
          <p:cNvSpPr txBox="1"/>
          <p:nvPr/>
        </p:nvSpPr>
        <p:spPr>
          <a:xfrm>
            <a:off x="695133" y="362731"/>
            <a:ext cx="3519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CMAC – RFC 4493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9501F-08A0-44D8-97D4-0EEAC6F4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78" y="1009062"/>
            <a:ext cx="4405201" cy="57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0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7D5045-7C9C-4A05-B0E4-9370029BC0CB}"/>
              </a:ext>
            </a:extLst>
          </p:cNvPr>
          <p:cNvSpPr txBox="1"/>
          <p:nvPr/>
        </p:nvSpPr>
        <p:spPr>
          <a:xfrm>
            <a:off x="695133" y="362731"/>
            <a:ext cx="1959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AES-GCM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3C8B14-BBF1-461F-A434-B04F52AC4BB6}"/>
              </a:ext>
            </a:extLst>
          </p:cNvPr>
          <p:cNvSpPr/>
          <p:nvPr/>
        </p:nvSpPr>
        <p:spPr>
          <a:xfrm>
            <a:off x="10179768" y="3162300"/>
            <a:ext cx="1066800" cy="53340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EA72B7-9031-49B7-AF94-655A8C7CAC76}"/>
              </a:ext>
            </a:extLst>
          </p:cNvPr>
          <p:cNvSpPr/>
          <p:nvPr/>
        </p:nvSpPr>
        <p:spPr>
          <a:xfrm>
            <a:off x="8491537" y="2876550"/>
            <a:ext cx="1066800" cy="110490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AES-GCM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085045-CFE6-4B62-B9F9-6B8748D4CDB9}"/>
              </a:ext>
            </a:extLst>
          </p:cNvPr>
          <p:cNvGrpSpPr/>
          <p:nvPr/>
        </p:nvGrpSpPr>
        <p:grpSpPr>
          <a:xfrm>
            <a:off x="945431" y="2805113"/>
            <a:ext cx="1071563" cy="1247775"/>
            <a:chOff x="884635" y="2714625"/>
            <a:chExt cx="1071563" cy="12477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7439611-F940-492A-9A5E-8A92D96410FB}"/>
                </a:ext>
              </a:extLst>
            </p:cNvPr>
            <p:cNvSpPr/>
            <p:nvPr/>
          </p:nvSpPr>
          <p:spPr>
            <a:xfrm>
              <a:off x="889398" y="3429000"/>
              <a:ext cx="1066800" cy="5334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EF5BFD-EA51-4039-9D19-21EB9E8D7EE2}"/>
                </a:ext>
              </a:extLst>
            </p:cNvPr>
            <p:cNvSpPr/>
            <p:nvPr/>
          </p:nvSpPr>
          <p:spPr>
            <a:xfrm>
              <a:off x="884635" y="2714625"/>
              <a:ext cx="1066800" cy="5334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B9A4C4-7835-4EF7-9417-4AAF1F367B79}"/>
              </a:ext>
            </a:extLst>
          </p:cNvPr>
          <p:cNvGrpSpPr/>
          <p:nvPr/>
        </p:nvGrpSpPr>
        <p:grpSpPr>
          <a:xfrm>
            <a:off x="4326657" y="2805113"/>
            <a:ext cx="1066800" cy="1247775"/>
            <a:chOff x="4286250" y="2714625"/>
            <a:chExt cx="1066800" cy="12477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597BD3-10ED-46FF-A34D-5EFC5460384D}"/>
                </a:ext>
              </a:extLst>
            </p:cNvPr>
            <p:cNvSpPr/>
            <p:nvPr/>
          </p:nvSpPr>
          <p:spPr>
            <a:xfrm>
              <a:off x="4286250" y="2714625"/>
              <a:ext cx="1066800" cy="5334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A2EB23-F0D8-44A7-956B-BF17C6405080}"/>
                </a:ext>
              </a:extLst>
            </p:cNvPr>
            <p:cNvSpPr/>
            <p:nvPr/>
          </p:nvSpPr>
          <p:spPr>
            <a:xfrm>
              <a:off x="4286250" y="3429000"/>
              <a:ext cx="1066800" cy="5334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879B9F6-9DC9-4C25-A60D-F4303517665E}"/>
              </a:ext>
            </a:extLst>
          </p:cNvPr>
          <p:cNvSpPr/>
          <p:nvPr/>
        </p:nvSpPr>
        <p:spPr>
          <a:xfrm>
            <a:off x="2633662" y="2876550"/>
            <a:ext cx="1066800" cy="110490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AES-GCM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9F69EB-9047-4831-831F-B60F82C1D7A0}"/>
              </a:ext>
            </a:extLst>
          </p:cNvPr>
          <p:cNvGrpSpPr/>
          <p:nvPr/>
        </p:nvGrpSpPr>
        <p:grpSpPr>
          <a:xfrm>
            <a:off x="588243" y="4233863"/>
            <a:ext cx="1781175" cy="714375"/>
            <a:chOff x="2914650" y="4733925"/>
            <a:chExt cx="1781175" cy="7143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AE16AF-5338-45B2-AFD4-CC2ADB1AD524}"/>
                </a:ext>
              </a:extLst>
            </p:cNvPr>
            <p:cNvSpPr/>
            <p:nvPr/>
          </p:nvSpPr>
          <p:spPr>
            <a:xfrm>
              <a:off x="2914650" y="4733925"/>
              <a:ext cx="1781175" cy="7143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6970860-DA3D-4247-981E-B65CC7E91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632" y="4819650"/>
              <a:ext cx="1626468" cy="511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388FCB-79C5-48E8-9D14-9C3F3C9B41F3}"/>
              </a:ext>
            </a:extLst>
          </p:cNvPr>
          <p:cNvGrpSpPr/>
          <p:nvPr/>
        </p:nvGrpSpPr>
        <p:grpSpPr>
          <a:xfrm>
            <a:off x="6399646" y="1889523"/>
            <a:ext cx="1781175" cy="3078954"/>
            <a:chOff x="6446118" y="2374107"/>
            <a:chExt cx="1781175" cy="307895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7A6A1B1-8B27-4BF8-BDA9-0D62A323EA4B}"/>
                </a:ext>
              </a:extLst>
            </p:cNvPr>
            <p:cNvGrpSpPr/>
            <p:nvPr/>
          </p:nvGrpSpPr>
          <p:grpSpPr>
            <a:xfrm>
              <a:off x="6803306" y="2374107"/>
              <a:ext cx="1066800" cy="2109786"/>
              <a:chOff x="6971109" y="2185989"/>
              <a:chExt cx="1066800" cy="210978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273802-1AEC-4E8C-AD5E-FF5ABBF6AC9B}"/>
                  </a:ext>
                </a:extLst>
              </p:cNvPr>
              <p:cNvSpPr/>
              <p:nvPr/>
            </p:nvSpPr>
            <p:spPr>
              <a:xfrm>
                <a:off x="6971109" y="3762375"/>
                <a:ext cx="1066800" cy="5334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4C7E2B-F640-4BF8-BF6B-EEB8F9D80448}"/>
                  </a:ext>
                </a:extLst>
              </p:cNvPr>
              <p:cNvSpPr/>
              <p:nvPr/>
            </p:nvSpPr>
            <p:spPr>
              <a:xfrm>
                <a:off x="6971109" y="2974182"/>
                <a:ext cx="1066800" cy="5334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AD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78F0EA-F6A2-4028-9F19-FDE0E5665E68}"/>
                  </a:ext>
                </a:extLst>
              </p:cNvPr>
              <p:cNvSpPr/>
              <p:nvPr/>
            </p:nvSpPr>
            <p:spPr>
              <a:xfrm>
                <a:off x="6971109" y="2185989"/>
                <a:ext cx="1066800" cy="5334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9360994-D562-49E7-A8FC-9D1A3DD527F4}"/>
                </a:ext>
              </a:extLst>
            </p:cNvPr>
            <p:cNvGrpSpPr/>
            <p:nvPr/>
          </p:nvGrpSpPr>
          <p:grpSpPr>
            <a:xfrm>
              <a:off x="6446118" y="4738686"/>
              <a:ext cx="1781175" cy="714375"/>
              <a:chOff x="2914650" y="4733925"/>
              <a:chExt cx="1781175" cy="7143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4604822-9497-49E5-B581-7C99B3C54A75}"/>
                  </a:ext>
                </a:extLst>
              </p:cNvPr>
              <p:cNvSpPr/>
              <p:nvPr/>
            </p:nvSpPr>
            <p:spPr>
              <a:xfrm>
                <a:off x="2914650" y="4733925"/>
                <a:ext cx="1781175" cy="71437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8F6D4DDF-03F8-4B1A-930E-BAB71B61AF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632" y="4819650"/>
                <a:ext cx="1626468" cy="511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B7A795-E9B0-42C6-82B5-F9DA721A65CB}"/>
              </a:ext>
            </a:extLst>
          </p:cNvPr>
          <p:cNvCxnSpPr>
            <a:stCxn id="5" idx="3"/>
            <a:endCxn id="21" idx="1"/>
          </p:cNvCxnSpPr>
          <p:nvPr/>
        </p:nvCxnSpPr>
        <p:spPr>
          <a:xfrm flipV="1">
            <a:off x="2016994" y="3429000"/>
            <a:ext cx="616668" cy="357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C1F0CE3-DD99-445F-9562-8665921B9DD8}"/>
              </a:ext>
            </a:extLst>
          </p:cNvPr>
          <p:cNvCxnSpPr>
            <a:stCxn id="7" idx="3"/>
            <a:endCxn id="21" idx="1"/>
          </p:cNvCxnSpPr>
          <p:nvPr/>
        </p:nvCxnSpPr>
        <p:spPr>
          <a:xfrm>
            <a:off x="2012231" y="3071813"/>
            <a:ext cx="621431" cy="357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7105ACD-D9A3-4F7D-A644-C216E242CD6E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2369418" y="3429000"/>
            <a:ext cx="264244" cy="11620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4B7F20-3BC9-44A6-A941-C2770A9BA0E4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>
            <a:off x="7823634" y="2156223"/>
            <a:ext cx="667903" cy="1272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687B53-E2D5-4153-B078-BD8FDFF30D04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>
            <a:off x="7823634" y="2944416"/>
            <a:ext cx="667903" cy="484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79AB00-5DED-4DF5-A12B-F481B654606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823634" y="3429000"/>
            <a:ext cx="667903" cy="303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66C72E-0C82-4D7A-A0AC-54ED7611222F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8180821" y="3429000"/>
            <a:ext cx="310716" cy="1182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981087AE-A4FE-417E-BEE1-3D517A990ABB}"/>
              </a:ext>
            </a:extLst>
          </p:cNvPr>
          <p:cNvCxnSpPr>
            <a:stCxn id="21" idx="3"/>
            <a:endCxn id="8" idx="1"/>
          </p:cNvCxnSpPr>
          <p:nvPr/>
        </p:nvCxnSpPr>
        <p:spPr>
          <a:xfrm flipV="1">
            <a:off x="3700462" y="3071813"/>
            <a:ext cx="626195" cy="357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F0794B6-276B-468F-9C8A-A2C97E9C90DD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>
            <a:off x="3700462" y="3429000"/>
            <a:ext cx="626195" cy="357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B185DE7-E305-4237-88F7-627F5ADE5F04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9558337" y="3429000"/>
            <a:ext cx="6214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D33F6D2F-F8F2-4D6E-8AE1-D82C9036AED4}"/>
              </a:ext>
            </a:extLst>
          </p:cNvPr>
          <p:cNvSpPr txBox="1"/>
          <p:nvPr/>
        </p:nvSpPr>
        <p:spPr>
          <a:xfrm>
            <a:off x="1483980" y="5782264"/>
            <a:ext cx="527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Authenticated encryption with associated data (AEAD)</a:t>
            </a:r>
          </a:p>
        </p:txBody>
      </p: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6A73B99C-68C4-4F6E-BC25-08C6F36FE114}"/>
              </a:ext>
            </a:extLst>
          </p:cNvPr>
          <p:cNvSpPr/>
          <p:nvPr/>
        </p:nvSpPr>
        <p:spPr>
          <a:xfrm>
            <a:off x="2586703" y="1041751"/>
            <a:ext cx="1160717" cy="587024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Encrypt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7F94E359-048F-4F40-82F8-EFFDDA739B7D}"/>
              </a:ext>
            </a:extLst>
          </p:cNvPr>
          <p:cNvSpPr/>
          <p:nvPr/>
        </p:nvSpPr>
        <p:spPr>
          <a:xfrm>
            <a:off x="8444578" y="1012912"/>
            <a:ext cx="1160717" cy="587024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Decrypt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21B27A6D-4AF9-41F6-809D-93F13AC63C46}"/>
              </a:ext>
            </a:extLst>
          </p:cNvPr>
          <p:cNvSpPr txBox="1"/>
          <p:nvPr/>
        </p:nvSpPr>
        <p:spPr>
          <a:xfrm>
            <a:off x="8871384" y="4974428"/>
            <a:ext cx="2175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– Plaintext</a:t>
            </a:r>
          </a:p>
          <a:p>
            <a:r>
              <a:rPr lang="en-US" dirty="0"/>
              <a:t>AD – Associated Data</a:t>
            </a:r>
          </a:p>
          <a:p>
            <a:r>
              <a:rPr lang="en-US" dirty="0"/>
              <a:t>C – Ciphertext</a:t>
            </a:r>
          </a:p>
          <a:p>
            <a:r>
              <a:rPr lang="en-US" dirty="0"/>
              <a:t>T – Tag or MAC</a:t>
            </a:r>
          </a:p>
        </p:txBody>
      </p:sp>
    </p:spTree>
    <p:extLst>
      <p:ext uri="{BB962C8B-B14F-4D97-AF65-F5344CB8AC3E}">
        <p14:creationId xmlns:p14="http://schemas.microsoft.com/office/powerpoint/2010/main" val="3828618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3EEB58-2745-49C7-97A6-1941E73D7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11" y="2405062"/>
            <a:ext cx="6912178" cy="376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7299AB-FA54-4773-A8FE-6894C1F1F670}"/>
              </a:ext>
            </a:extLst>
          </p:cNvPr>
          <p:cNvSpPr txBox="1"/>
          <p:nvPr/>
        </p:nvSpPr>
        <p:spPr>
          <a:xfrm>
            <a:off x="371213" y="201394"/>
            <a:ext cx="453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Asymmetric Encryption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B8F26-5F21-4720-A223-4B7D2D5BA93B}"/>
              </a:ext>
            </a:extLst>
          </p:cNvPr>
          <p:cNvSpPr txBox="1"/>
          <p:nvPr/>
        </p:nvSpPr>
        <p:spPr>
          <a:xfrm>
            <a:off x="1600200" y="1303228"/>
            <a:ext cx="6961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RSA, DSA, ECDSA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for signing certificates, creating “chain of trust” used in PKI</a:t>
            </a:r>
          </a:p>
        </p:txBody>
      </p:sp>
    </p:spTree>
    <p:extLst>
      <p:ext uri="{BB962C8B-B14F-4D97-AF65-F5344CB8AC3E}">
        <p14:creationId xmlns:p14="http://schemas.microsoft.com/office/powerpoint/2010/main" val="2078270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337CCD-C674-43E3-8F88-11D5AEBED0CF}"/>
              </a:ext>
            </a:extLst>
          </p:cNvPr>
          <p:cNvSpPr txBox="1"/>
          <p:nvPr/>
        </p:nvSpPr>
        <p:spPr>
          <a:xfrm>
            <a:off x="695133" y="362731"/>
            <a:ext cx="271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Key Exchange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BCD194D-D71F-4F48-9DB0-BEE80C57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481" y="1497401"/>
            <a:ext cx="2573178" cy="386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7B971-1F11-402C-A642-5FE1B7A22090}"/>
              </a:ext>
            </a:extLst>
          </p:cNvPr>
          <p:cNvSpPr txBox="1"/>
          <p:nvPr/>
        </p:nvSpPr>
        <p:spPr>
          <a:xfrm>
            <a:off x="1028961" y="1497401"/>
            <a:ext cx="61323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DH (Diffie-Hellman)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DHE or ECDHE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Ephemeral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Perfect Forward Secrecy (PFS / FS)</a:t>
            </a:r>
          </a:p>
        </p:txBody>
      </p:sp>
    </p:spTree>
    <p:extLst>
      <p:ext uri="{BB962C8B-B14F-4D97-AF65-F5344CB8AC3E}">
        <p14:creationId xmlns:p14="http://schemas.microsoft.com/office/powerpoint/2010/main" val="3198111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75B9C2-DC9E-4173-A5BF-C362EB3B16F8}"/>
              </a:ext>
            </a:extLst>
          </p:cNvPr>
          <p:cNvSpPr txBox="1"/>
          <p:nvPr/>
        </p:nvSpPr>
        <p:spPr>
          <a:xfrm>
            <a:off x="587828" y="1741714"/>
            <a:ext cx="110163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TLS 1.3 is latest version.  As of April 2024, 1.1 and 1.2 are deprecated.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using TLS 1.3, you can be sure that it won’t use any of the insecure mechanisms listed on previous slides.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TLS 1.3 uses a shorter handshake than previous TLS versions, making it faster than previous versions.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TLS 1.3 only uses ephemeral keys exchanged using Diffie Hellman.  You can’t add a key to Wireshark to decrypt this traffic, but there are other was to reverse engineer protocols using TLS 1.3.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C6F9F-071F-46C0-9C53-DA8503C0E396}"/>
              </a:ext>
            </a:extLst>
          </p:cNvPr>
          <p:cNvSpPr txBox="1"/>
          <p:nvPr/>
        </p:nvSpPr>
        <p:spPr>
          <a:xfrm>
            <a:off x="695133" y="362731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Use TLS!!!</a:t>
            </a:r>
          </a:p>
        </p:txBody>
      </p:sp>
    </p:spTree>
    <p:extLst>
      <p:ext uri="{BB962C8B-B14F-4D97-AF65-F5344CB8AC3E}">
        <p14:creationId xmlns:p14="http://schemas.microsoft.com/office/powerpoint/2010/main" val="3682930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5FE920ED-1FD6-4659-B9BF-332BC5E8E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70" y="1051686"/>
            <a:ext cx="3548063" cy="347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C5B444-C559-450B-A4F1-E01932272454}"/>
              </a:ext>
            </a:extLst>
          </p:cNvPr>
          <p:cNvSpPr txBox="1"/>
          <p:nvPr/>
        </p:nvSpPr>
        <p:spPr>
          <a:xfrm>
            <a:off x="695133" y="362731"/>
            <a:ext cx="7820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Case Studies – Reverse Engineering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87C0F-14FB-436A-9E0C-1BA5675B6BC4}"/>
              </a:ext>
            </a:extLst>
          </p:cNvPr>
          <p:cNvSpPr txBox="1"/>
          <p:nvPr/>
        </p:nvSpPr>
        <p:spPr>
          <a:xfrm>
            <a:off x="957369" y="1856667"/>
            <a:ext cx="40665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Wireshark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Ghidra</a:t>
            </a:r>
            <a:r>
              <a:rPr lang="en-US" sz="2400" dirty="0"/>
              <a:t>, IDA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dnSpy</a:t>
            </a:r>
            <a:r>
              <a:rPr lang="en-US" sz="2400" dirty="0"/>
              <a:t> (for .NET applications)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WinDBG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2DAD0-5930-4A35-B19E-EC63398D5FF1}"/>
              </a:ext>
            </a:extLst>
          </p:cNvPr>
          <p:cNvSpPr txBox="1"/>
          <p:nvPr/>
        </p:nvSpPr>
        <p:spPr>
          <a:xfrm>
            <a:off x="695133" y="1238169"/>
            <a:ext cx="1024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Tools: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14AE95-BF92-414B-BD05-39317C83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9" y="3672595"/>
            <a:ext cx="5849061" cy="255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73FB0-5AC2-4143-B9A4-1DA1C8BBF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263" y="1256582"/>
            <a:ext cx="5509737" cy="2949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65473-F62B-4DF0-954E-415E2DA07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324" y="2879536"/>
            <a:ext cx="5509737" cy="26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891A97-73B1-4C60-BAE6-B291FE2A2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406" y="4401589"/>
            <a:ext cx="6359548" cy="22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53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8">
            <a:extLst>
              <a:ext uri="{FF2B5EF4-FFF2-40B4-BE49-F238E27FC236}">
                <a16:creationId xmlns:a16="http://schemas.microsoft.com/office/drawing/2014/main" id="{FCFCD7B6-4DC1-48CF-A990-6CCDA09D6DE9}"/>
              </a:ext>
            </a:extLst>
          </p:cNvPr>
          <p:cNvSpPr txBox="1">
            <a:spLocks/>
          </p:cNvSpPr>
          <p:nvPr/>
        </p:nvSpPr>
        <p:spPr>
          <a:xfrm>
            <a:off x="340685" y="311480"/>
            <a:ext cx="1716715" cy="5696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52635"/>
                </a:solidFill>
                <a:latin typeface="Calibri"/>
                <a:ea typeface="Roboto" panose="02000000000000000000" pitchFamily="2" charset="0"/>
                <a:cs typeface="Calibri"/>
              </a:rPr>
              <a:t>Ciphers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0490D-D12F-4CA4-B2FA-5B9F57D584F6}"/>
              </a:ext>
            </a:extLst>
          </p:cNvPr>
          <p:cNvSpPr/>
          <p:nvPr/>
        </p:nvSpPr>
        <p:spPr>
          <a:xfrm>
            <a:off x="4525701" y="1139652"/>
            <a:ext cx="7666297" cy="5208412"/>
          </a:xfrm>
          <a:prstGeom prst="rect">
            <a:avLst/>
          </a:prstGeom>
          <a:solidFill>
            <a:srgbClr val="0E4875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1127906D-55F5-4A20-9699-E60568E2A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459" y="1501790"/>
            <a:ext cx="1050859" cy="3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7A0ECE2-2140-4EA1-8D42-FA7543C1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567" y="3357610"/>
            <a:ext cx="1050859" cy="3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8FC9D2-E9B5-4565-A4F8-9430A57203F0}"/>
              </a:ext>
            </a:extLst>
          </p:cNvPr>
          <p:cNvSpPr/>
          <p:nvPr/>
        </p:nvSpPr>
        <p:spPr>
          <a:xfrm>
            <a:off x="4916778" y="2242297"/>
            <a:ext cx="1630813" cy="5571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9A8DA6-FB26-4159-AAB6-97A00C68AD21}"/>
              </a:ext>
            </a:extLst>
          </p:cNvPr>
          <p:cNvSpPr/>
          <p:nvPr/>
        </p:nvSpPr>
        <p:spPr>
          <a:xfrm>
            <a:off x="7670766" y="2241387"/>
            <a:ext cx="1630813" cy="5571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D25202-6435-4299-8E63-F6D7A4160E31}"/>
              </a:ext>
            </a:extLst>
          </p:cNvPr>
          <p:cNvSpPr/>
          <p:nvPr/>
        </p:nvSpPr>
        <p:spPr>
          <a:xfrm>
            <a:off x="10198825" y="2241386"/>
            <a:ext cx="1630813" cy="5571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CA4E63-4C1F-44E2-B121-F4D62C4AE9C1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6547591" y="2519949"/>
            <a:ext cx="1123175" cy="9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70F0C6-6C60-4215-B36B-EB038485E006}"/>
              </a:ext>
            </a:extLst>
          </p:cNvPr>
          <p:cNvCxnSpPr/>
          <p:nvPr/>
        </p:nvCxnSpPr>
        <p:spPr>
          <a:xfrm flipV="1">
            <a:off x="9299297" y="2519946"/>
            <a:ext cx="901810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BA58E9-D4BB-43EC-BF86-D48DF46FBAD9}"/>
              </a:ext>
            </a:extLst>
          </p:cNvPr>
          <p:cNvSpPr/>
          <p:nvPr/>
        </p:nvSpPr>
        <p:spPr>
          <a:xfrm>
            <a:off x="5080268" y="5106033"/>
            <a:ext cx="1630813" cy="5571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D61A06-026E-44C6-9B4B-ED37109BEB2C}"/>
              </a:ext>
            </a:extLst>
          </p:cNvPr>
          <p:cNvSpPr/>
          <p:nvPr/>
        </p:nvSpPr>
        <p:spPr>
          <a:xfrm>
            <a:off x="10140949" y="5103157"/>
            <a:ext cx="1630813" cy="5571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F7B2E3-8F83-419F-9E00-C139C65A2F65}"/>
              </a:ext>
            </a:extLst>
          </p:cNvPr>
          <p:cNvSpPr/>
          <p:nvPr/>
        </p:nvSpPr>
        <p:spPr>
          <a:xfrm>
            <a:off x="7612891" y="4084353"/>
            <a:ext cx="1630813" cy="5571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5D9A10-0FDB-4F17-832B-9994E22400D0}"/>
              </a:ext>
            </a:extLst>
          </p:cNvPr>
          <p:cNvSpPr/>
          <p:nvPr/>
        </p:nvSpPr>
        <p:spPr>
          <a:xfrm>
            <a:off x="8061412" y="5017117"/>
            <a:ext cx="729205" cy="72920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BCCE3C-86CA-4C54-A63D-839937591322}"/>
              </a:ext>
            </a:extLst>
          </p:cNvPr>
          <p:cNvCxnSpPr>
            <a:stCxn id="14" idx="1"/>
            <a:endCxn id="14" idx="5"/>
          </p:cNvCxnSpPr>
          <p:nvPr/>
        </p:nvCxnSpPr>
        <p:spPr>
          <a:xfrm>
            <a:off x="8168202" y="5123907"/>
            <a:ext cx="515625" cy="515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BA0331-DCE3-493F-B6D6-E515893253DB}"/>
              </a:ext>
            </a:extLst>
          </p:cNvPr>
          <p:cNvCxnSpPr>
            <a:stCxn id="14" idx="3"/>
            <a:endCxn id="14" idx="7"/>
          </p:cNvCxnSpPr>
          <p:nvPr/>
        </p:nvCxnSpPr>
        <p:spPr>
          <a:xfrm flipV="1">
            <a:off x="8168202" y="5123907"/>
            <a:ext cx="515625" cy="515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5E5B81-CF31-4818-9A47-614AF9F3DF96}"/>
              </a:ext>
            </a:extLst>
          </p:cNvPr>
          <p:cNvCxnSpPr>
            <a:stCxn id="21" idx="3"/>
          </p:cNvCxnSpPr>
          <p:nvPr/>
        </p:nvCxnSpPr>
        <p:spPr>
          <a:xfrm flipV="1">
            <a:off x="6711081" y="5381718"/>
            <a:ext cx="1350331" cy="28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9521DF-B3AA-490F-8A29-B23FAAF50FF5}"/>
              </a:ext>
            </a:extLst>
          </p:cNvPr>
          <p:cNvCxnSpPr>
            <a:stCxn id="14" idx="6"/>
            <a:endCxn id="22" idx="1"/>
          </p:cNvCxnSpPr>
          <p:nvPr/>
        </p:nvCxnSpPr>
        <p:spPr>
          <a:xfrm flipV="1">
            <a:off x="8790617" y="5381719"/>
            <a:ext cx="1350332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CB289A-5902-481C-9560-B250035DC378}"/>
              </a:ext>
            </a:extLst>
          </p:cNvPr>
          <p:cNvCxnSpPr>
            <a:stCxn id="23" idx="2"/>
            <a:endCxn id="14" idx="0"/>
          </p:cNvCxnSpPr>
          <p:nvPr/>
        </p:nvCxnSpPr>
        <p:spPr>
          <a:xfrm flipH="1">
            <a:off x="8426015" y="4641476"/>
            <a:ext cx="2283" cy="3756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D6835D-8AC9-43D3-BEFE-7C54C3DF7090}"/>
              </a:ext>
            </a:extLst>
          </p:cNvPr>
          <p:cNvCxnSpPr/>
          <p:nvPr/>
        </p:nvCxnSpPr>
        <p:spPr>
          <a:xfrm flipH="1">
            <a:off x="8427948" y="3705856"/>
            <a:ext cx="2283" cy="3756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F39995-3626-4788-85EA-85AF4F84EBD3}"/>
              </a:ext>
            </a:extLst>
          </p:cNvPr>
          <p:cNvCxnSpPr/>
          <p:nvPr/>
        </p:nvCxnSpPr>
        <p:spPr>
          <a:xfrm>
            <a:off x="8483888" y="1840172"/>
            <a:ext cx="0" cy="4141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20BEF6-94DE-42DF-A367-0401B2736CAB}"/>
              </a:ext>
            </a:extLst>
          </p:cNvPr>
          <p:cNvSpPr txBox="1"/>
          <p:nvPr/>
        </p:nvSpPr>
        <p:spPr>
          <a:xfrm>
            <a:off x="5393254" y="1518493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Block Cipher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2F1753-C9C7-4ACB-A44F-E5BA635378A8}"/>
              </a:ext>
            </a:extLst>
          </p:cNvPr>
          <p:cNvSpPr txBox="1"/>
          <p:nvPr/>
        </p:nvSpPr>
        <p:spPr>
          <a:xfrm>
            <a:off x="5285545" y="4374974"/>
            <a:ext cx="154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Stream Cipher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CDFF2A-603A-478E-84B7-94FB670D5829}"/>
              </a:ext>
            </a:extLst>
          </p:cNvPr>
          <p:cNvSpPr txBox="1"/>
          <p:nvPr/>
        </p:nvSpPr>
        <p:spPr>
          <a:xfrm>
            <a:off x="6942101" y="5381718"/>
            <a:ext cx="101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byte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37192E-C00C-47DE-84BB-B6AF3ACE32F2}"/>
              </a:ext>
            </a:extLst>
          </p:cNvPr>
          <p:cNvSpPr txBox="1"/>
          <p:nvPr/>
        </p:nvSpPr>
        <p:spPr>
          <a:xfrm>
            <a:off x="6575594" y="259530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block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0C9138-6A48-49F9-9EC4-61E534EE5361}"/>
              </a:ext>
            </a:extLst>
          </p:cNvPr>
          <p:cNvSpPr txBox="1"/>
          <p:nvPr/>
        </p:nvSpPr>
        <p:spPr>
          <a:xfrm>
            <a:off x="8204016" y="5691106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xor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887648-426A-4DCC-9341-B0A49DA3B56D}"/>
              </a:ext>
            </a:extLst>
          </p:cNvPr>
          <p:cNvSpPr txBox="1"/>
          <p:nvPr/>
        </p:nvSpPr>
        <p:spPr>
          <a:xfrm>
            <a:off x="8623772" y="4706435"/>
            <a:ext cx="114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keystream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BFD00-9332-40C7-894C-8DEB894B6067}"/>
              </a:ext>
            </a:extLst>
          </p:cNvPr>
          <p:cNvSpPr txBox="1"/>
          <p:nvPr/>
        </p:nvSpPr>
        <p:spPr>
          <a:xfrm>
            <a:off x="331470" y="1136030"/>
            <a:ext cx="396817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Block Ciphers</a:t>
            </a:r>
            <a:endParaRPr lang="en-US" sz="2000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AES (Rijndael)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Block Size: 128 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Key Sizes: 128, 192, 256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Block Size: 64 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Key Sizes: 112 or 168 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Stream Ciphers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ChaCha20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State Size: 512 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Key Sizes: 128, 256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RC4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State Size: 2064 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Key Sizes: 40-2048 bits</a:t>
            </a:r>
          </a:p>
        </p:txBody>
      </p:sp>
    </p:spTree>
    <p:extLst>
      <p:ext uri="{BB962C8B-B14F-4D97-AF65-F5344CB8AC3E}">
        <p14:creationId xmlns:p14="http://schemas.microsoft.com/office/powerpoint/2010/main" val="516776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1BF8D3-EEE2-4F16-8F91-A7A73E7B99FA}"/>
              </a:ext>
            </a:extLst>
          </p:cNvPr>
          <p:cNvSpPr txBox="1"/>
          <p:nvPr/>
        </p:nvSpPr>
        <p:spPr>
          <a:xfrm>
            <a:off x="695133" y="362731"/>
            <a:ext cx="4545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Identifying TLS – s7plus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A2A6B2F-C10C-47E0-B7B9-370BD16C7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33" y="1009061"/>
            <a:ext cx="8190088" cy="46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557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86AF9-6CD5-4B07-90F3-D1927DEC8F04}"/>
              </a:ext>
            </a:extLst>
          </p:cNvPr>
          <p:cNvSpPr txBox="1"/>
          <p:nvPr/>
        </p:nvSpPr>
        <p:spPr>
          <a:xfrm>
            <a:off x="695133" y="5848939"/>
            <a:ext cx="717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https://blog.viettelcybersecurity.com/security-wall-of-s7commplus-part-1/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7732B21-0348-4336-86C2-A1B60F92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54" y="1106722"/>
            <a:ext cx="6291262" cy="46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80828-3E60-400D-91D2-292C73F7AF2E}"/>
              </a:ext>
            </a:extLst>
          </p:cNvPr>
          <p:cNvSpPr txBox="1"/>
          <p:nvPr/>
        </p:nvSpPr>
        <p:spPr>
          <a:xfrm>
            <a:off x="303247" y="316563"/>
            <a:ext cx="3836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Siemens DIY Crypto</a:t>
            </a:r>
          </a:p>
        </p:txBody>
      </p:sp>
    </p:spTree>
    <p:extLst>
      <p:ext uri="{BB962C8B-B14F-4D97-AF65-F5344CB8AC3E}">
        <p14:creationId xmlns:p14="http://schemas.microsoft.com/office/powerpoint/2010/main" val="301481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6A3DAE3D-5C7A-4E0B-B583-2C6C374B6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8" y="1405505"/>
            <a:ext cx="382905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C2E41539-7A82-4643-8C89-3F4A9A06A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8" y="3273086"/>
            <a:ext cx="9035746" cy="300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B3A2212A-CA1F-4EB1-B9DB-6B5D6875E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514" y="1405505"/>
            <a:ext cx="1219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771552-107F-4968-A33E-499E8CAEDA3D}"/>
              </a:ext>
            </a:extLst>
          </p:cNvPr>
          <p:cNvSpPr txBox="1"/>
          <p:nvPr/>
        </p:nvSpPr>
        <p:spPr>
          <a:xfrm>
            <a:off x="4673600" y="1608704"/>
            <a:ext cx="4339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average amount of information contained in message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4C91A-74EE-403C-AB5C-68DE77F212E6}"/>
              </a:ext>
            </a:extLst>
          </p:cNvPr>
          <p:cNvSpPr txBox="1"/>
          <p:nvPr/>
        </p:nvSpPr>
        <p:spPr>
          <a:xfrm>
            <a:off x="303247" y="316563"/>
            <a:ext cx="401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Entropy Calculations</a:t>
            </a:r>
          </a:p>
        </p:txBody>
      </p:sp>
    </p:spTree>
    <p:extLst>
      <p:ext uri="{BB962C8B-B14F-4D97-AF65-F5344CB8AC3E}">
        <p14:creationId xmlns:p14="http://schemas.microsoft.com/office/powerpoint/2010/main" val="3556752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C924BB3B-2DA3-42E1-890E-3CA372F8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9" y="1219199"/>
            <a:ext cx="2236798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88C83165-2229-4620-9F73-636524046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001" y="2056491"/>
            <a:ext cx="5707038" cy="385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038FA6AC-E4C6-4F87-819B-96626966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754" y="1785257"/>
            <a:ext cx="3262795" cy="412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77F2BDFB-4518-4717-818D-FD78E42D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64" y="801914"/>
            <a:ext cx="7124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097C1-6F88-4262-9FD2-1CC1DE6FEAAA}"/>
              </a:ext>
            </a:extLst>
          </p:cNvPr>
          <p:cNvSpPr txBox="1"/>
          <p:nvPr/>
        </p:nvSpPr>
        <p:spPr>
          <a:xfrm>
            <a:off x="303247" y="316563"/>
            <a:ext cx="170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StartTLS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8383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9DE4C2B4-72D3-4D59-87F1-4CCC08605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7" y="1294646"/>
            <a:ext cx="8678976" cy="52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CEDB21D4-9092-4D87-A5E3-134B0DB99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9" y="2253874"/>
            <a:ext cx="8618056" cy="58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F65C4DD2-3024-4A8F-83C1-BAD30A38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8" y="3277379"/>
            <a:ext cx="8543829" cy="65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E6F30880-8E51-483F-8191-B0B4859B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7" y="4370318"/>
            <a:ext cx="8618057" cy="59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96D3A3A7-81A6-44B3-9755-837923BCF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7" y="5397991"/>
            <a:ext cx="8493920" cy="67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D7986D-ACDA-4909-9EF0-10A5EBFC54BB}"/>
              </a:ext>
            </a:extLst>
          </p:cNvPr>
          <p:cNvSpPr txBox="1"/>
          <p:nvPr/>
        </p:nvSpPr>
        <p:spPr>
          <a:xfrm>
            <a:off x="303247" y="316563"/>
            <a:ext cx="8815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TLS Handshake (s7plus opportunistic / </a:t>
            </a:r>
            <a:r>
              <a:rPr lang="en-US" sz="2800" dirty="0" err="1"/>
              <a:t>starttls</a:t>
            </a:r>
            <a:r>
              <a:rPr lang="en-US" sz="2800" dirty="0"/>
              <a:t> TLS example)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62C7A-87DE-4F6D-A89A-6294F289F189}"/>
              </a:ext>
            </a:extLst>
          </p:cNvPr>
          <p:cNvSpPr txBox="1"/>
          <p:nvPr/>
        </p:nvSpPr>
        <p:spPr>
          <a:xfrm>
            <a:off x="9486562" y="1450693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Client 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97DDB-869F-46B5-A3A4-CEFB2A9276ED}"/>
              </a:ext>
            </a:extLst>
          </p:cNvPr>
          <p:cNvSpPr txBox="1"/>
          <p:nvPr/>
        </p:nvSpPr>
        <p:spPr>
          <a:xfrm>
            <a:off x="9486562" y="2364036"/>
            <a:ext cx="13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 Hello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6521-4547-4E4C-AC98-6E683C4D3C3C}"/>
              </a:ext>
            </a:extLst>
          </p:cNvPr>
          <p:cNvSpPr txBox="1"/>
          <p:nvPr/>
        </p:nvSpPr>
        <p:spPr>
          <a:xfrm>
            <a:off x="9419259" y="3351694"/>
            <a:ext cx="2705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Change Cipher Spec – 0x14 (for backwards compatibility)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65477-ED4D-4B7A-B714-452068C410A7}"/>
              </a:ext>
            </a:extLst>
          </p:cNvPr>
          <p:cNvSpPr txBox="1"/>
          <p:nvPr/>
        </p:nvSpPr>
        <p:spPr>
          <a:xfrm>
            <a:off x="9193414" y="5037976"/>
            <a:ext cx="277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0x17 – TLS Application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7B1E76-2CDE-4947-BEA3-7118D32E23DF}"/>
              </a:ext>
            </a:extLst>
          </p:cNvPr>
          <p:cNvCxnSpPr/>
          <p:nvPr/>
        </p:nvCxnSpPr>
        <p:spPr>
          <a:xfrm>
            <a:off x="434715" y="2038662"/>
            <a:ext cx="1100278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390874-0A26-4910-BD7E-D3F459B023AD}"/>
              </a:ext>
            </a:extLst>
          </p:cNvPr>
          <p:cNvCxnSpPr/>
          <p:nvPr/>
        </p:nvCxnSpPr>
        <p:spPr>
          <a:xfrm>
            <a:off x="434715" y="3135443"/>
            <a:ext cx="1100278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B56038-3FFB-4EEE-AB8F-A24D1E7E2C76}"/>
              </a:ext>
            </a:extLst>
          </p:cNvPr>
          <p:cNvCxnSpPr/>
          <p:nvPr/>
        </p:nvCxnSpPr>
        <p:spPr>
          <a:xfrm>
            <a:off x="434715" y="4169763"/>
            <a:ext cx="1100278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822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365F3BA2-1681-4202-B7BC-63A8F806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63" y="1276116"/>
            <a:ext cx="75057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409B2-4B13-48B5-BB4A-AF5FAD435AA2}"/>
              </a:ext>
            </a:extLst>
          </p:cNvPr>
          <p:cNvSpPr txBox="1"/>
          <p:nvPr/>
        </p:nvSpPr>
        <p:spPr>
          <a:xfrm>
            <a:off x="303247" y="316563"/>
            <a:ext cx="1957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TLS Headers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C837075D-C4E3-446E-A1FD-EA27607C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217" y="2133756"/>
            <a:ext cx="14382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C2819-2452-4D04-9574-8EBDA8CAED72}"/>
              </a:ext>
            </a:extLst>
          </p:cNvPr>
          <p:cNvSpPr txBox="1"/>
          <p:nvPr/>
        </p:nvSpPr>
        <p:spPr>
          <a:xfrm>
            <a:off x="9409217" y="2743200"/>
            <a:ext cx="2193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0x16</a:t>
            </a:r>
          </a:p>
          <a:p>
            <a:r>
              <a:rPr lang="en-US" dirty="0"/>
              <a:t>Version: (TLS 1.0)</a:t>
            </a:r>
          </a:p>
          <a:p>
            <a:r>
              <a:rPr lang="en-US" dirty="0"/>
              <a:t>Length: 0x00ea (234)</a:t>
            </a:r>
          </a:p>
        </p:txBody>
      </p:sp>
    </p:spTree>
    <p:extLst>
      <p:ext uri="{BB962C8B-B14F-4D97-AF65-F5344CB8AC3E}">
        <p14:creationId xmlns:p14="http://schemas.microsoft.com/office/powerpoint/2010/main" val="2238624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74B37035-8B5D-45DC-B037-20B07891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7" y="1002416"/>
            <a:ext cx="2640807" cy="553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33069780-D0A7-4F8E-BA3F-7642DC6B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83" y="4620561"/>
            <a:ext cx="8489270" cy="105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D6EEF9-CAAC-4DAD-9D9B-502433426C08}"/>
              </a:ext>
            </a:extLst>
          </p:cNvPr>
          <p:cNvSpPr txBox="1"/>
          <p:nvPr/>
        </p:nvSpPr>
        <p:spPr>
          <a:xfrm>
            <a:off x="303247" y="316563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S7plus TLS – v17 and 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63637-62B2-48EF-9FE9-523421587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715" y="1690743"/>
            <a:ext cx="3726503" cy="18594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EE3AA7-0662-449E-9C83-FA489753C9E5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2944054" y="2620463"/>
            <a:ext cx="2360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248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96F760-D820-4C08-A917-C179749DA91E}"/>
              </a:ext>
            </a:extLst>
          </p:cNvPr>
          <p:cNvSpPr txBox="1"/>
          <p:nvPr/>
        </p:nvSpPr>
        <p:spPr>
          <a:xfrm>
            <a:off x="303247" y="316563"/>
            <a:ext cx="7680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Reverse Engineering Protocols with TLS 1.3 – s7plus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7EA32CF6-D2FA-49CE-9EBF-8C230C58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7" y="1477509"/>
            <a:ext cx="10821905" cy="195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AEC06-00B2-4ABA-B17C-6A7D9FC10605}"/>
              </a:ext>
            </a:extLst>
          </p:cNvPr>
          <p:cNvSpPr txBox="1"/>
          <p:nvPr/>
        </p:nvSpPr>
        <p:spPr>
          <a:xfrm>
            <a:off x="538824" y="4473831"/>
            <a:ext cx="547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My </a:t>
            </a:r>
            <a:r>
              <a:rPr lang="en-US" b="1" dirty="0" err="1"/>
              <a:t>WinDBG</a:t>
            </a:r>
            <a:r>
              <a:rPr lang="en-US" b="1" dirty="0"/>
              <a:t> Cheat Sheet:</a:t>
            </a:r>
          </a:p>
          <a:p>
            <a:r>
              <a:rPr lang="en-US" dirty="0"/>
              <a:t>  https://github.com/int3grate/security_week_ics_2024/</a:t>
            </a:r>
          </a:p>
        </p:txBody>
      </p:sp>
    </p:spTree>
    <p:extLst>
      <p:ext uri="{BB962C8B-B14F-4D97-AF65-F5344CB8AC3E}">
        <p14:creationId xmlns:p14="http://schemas.microsoft.com/office/powerpoint/2010/main" val="3739064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C9EFDEC1-82CD-40C6-A414-0EDF157E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" y="1051831"/>
            <a:ext cx="5686425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30712834-3644-4710-9F92-1EF60515A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56694"/>
            <a:ext cx="52006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BD23A-FC95-4098-9034-B960B40AC29F}"/>
              </a:ext>
            </a:extLst>
          </p:cNvPr>
          <p:cNvSpPr txBox="1"/>
          <p:nvPr/>
        </p:nvSpPr>
        <p:spPr>
          <a:xfrm>
            <a:off x="303247" y="316563"/>
            <a:ext cx="413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Reverse Engineering s7plus</a:t>
            </a:r>
          </a:p>
        </p:txBody>
      </p:sp>
    </p:spTree>
    <p:extLst>
      <p:ext uri="{BB962C8B-B14F-4D97-AF65-F5344CB8AC3E}">
        <p14:creationId xmlns:p14="http://schemas.microsoft.com/office/powerpoint/2010/main" val="1448494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1B2A9609-98A3-4BBE-97F8-752D79D7B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2" y="950913"/>
            <a:ext cx="547687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156C8-8771-43A0-8347-FE59746CBC77}"/>
              </a:ext>
            </a:extLst>
          </p:cNvPr>
          <p:cNvSpPr txBox="1"/>
          <p:nvPr/>
        </p:nvSpPr>
        <p:spPr>
          <a:xfrm>
            <a:off x="303247" y="316563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WinDBG</a:t>
            </a:r>
            <a:r>
              <a:rPr lang="en-US" sz="2800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391926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8">
            <a:extLst>
              <a:ext uri="{FF2B5EF4-FFF2-40B4-BE49-F238E27FC236}">
                <a16:creationId xmlns:a16="http://schemas.microsoft.com/office/drawing/2014/main" id="{A643A564-3225-4391-B302-EF129A541679}"/>
              </a:ext>
            </a:extLst>
          </p:cNvPr>
          <p:cNvSpPr txBox="1">
            <a:spLocks/>
          </p:cNvSpPr>
          <p:nvPr/>
        </p:nvSpPr>
        <p:spPr>
          <a:xfrm>
            <a:off x="340685" y="311480"/>
            <a:ext cx="5282875" cy="5914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52635"/>
                </a:solidFill>
                <a:latin typeface="Calibri"/>
                <a:ea typeface="Roboto" panose="02000000000000000000" pitchFamily="2" charset="0"/>
                <a:cs typeface="Calibri"/>
              </a:rPr>
              <a:t>Side Channel Attacks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D97410-E704-421F-926E-CCA2D2F78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25" y="928687"/>
            <a:ext cx="1026795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BC4C1-354D-4070-958F-DA8DE2A59391}"/>
              </a:ext>
            </a:extLst>
          </p:cNvPr>
          <p:cNvSpPr txBox="1"/>
          <p:nvPr/>
        </p:nvSpPr>
        <p:spPr>
          <a:xfrm>
            <a:off x="2400300" y="6343650"/>
            <a:ext cx="41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ChipWhisperer</a:t>
            </a:r>
            <a:r>
              <a:rPr lang="en-US" dirty="0"/>
              <a:t> – https://www.newae.com</a:t>
            </a:r>
          </a:p>
        </p:txBody>
      </p:sp>
    </p:spTree>
    <p:extLst>
      <p:ext uri="{BB962C8B-B14F-4D97-AF65-F5344CB8AC3E}">
        <p14:creationId xmlns:p14="http://schemas.microsoft.com/office/powerpoint/2010/main" val="3558628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297263-E587-4932-B913-7B3CEDE28C60}"/>
              </a:ext>
            </a:extLst>
          </p:cNvPr>
          <p:cNvSpPr txBox="1"/>
          <p:nvPr/>
        </p:nvSpPr>
        <p:spPr>
          <a:xfrm>
            <a:off x="303247" y="316563"/>
            <a:ext cx="3543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Deprecated Algorithms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11A2E3-598B-4117-ABEE-5A119B4F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829050"/>
            <a:ext cx="4771098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AAC731A-DAB0-4A19-BD25-C8598FD92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075" y="1597481"/>
            <a:ext cx="418147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59DEEB-7EE7-4F8D-9E2F-AA18D00AF1B8}"/>
              </a:ext>
            </a:extLst>
          </p:cNvPr>
          <p:cNvSpPr txBox="1"/>
          <p:nvPr/>
        </p:nvSpPr>
        <p:spPr>
          <a:xfrm>
            <a:off x="5219700" y="1950977"/>
            <a:ext cx="512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NIST has deprecated </a:t>
            </a:r>
            <a:r>
              <a:rPr lang="en-US" b="1" dirty="0"/>
              <a:t>DES</a:t>
            </a:r>
            <a:r>
              <a:rPr lang="en-US" dirty="0"/>
              <a:t> and </a:t>
            </a:r>
            <a:r>
              <a:rPr lang="en-US" b="1" dirty="0"/>
              <a:t>3DES</a:t>
            </a:r>
            <a:r>
              <a:rPr lang="en-US" dirty="0"/>
              <a:t>. Use AES instead.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8F9B2-C663-4EEC-9F9F-D74EEB794F37}"/>
              </a:ext>
            </a:extLst>
          </p:cNvPr>
          <p:cNvSpPr txBox="1"/>
          <p:nvPr/>
        </p:nvSpPr>
        <p:spPr>
          <a:xfrm>
            <a:off x="5438776" y="2304473"/>
            <a:ext cx="663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Remember: SHA1 and MD5 are deprecated also, used SHA256/512.  RSA &lt; 2048 is also deprecated.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D43EB-DFAA-4EF8-801A-559204F474E6}"/>
              </a:ext>
            </a:extLst>
          </p:cNvPr>
          <p:cNvSpPr txBox="1"/>
          <p:nvPr/>
        </p:nvSpPr>
        <p:spPr>
          <a:xfrm>
            <a:off x="5677759" y="4078706"/>
            <a:ext cx="328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Avoid hardcoded keys if possible.</a:t>
            </a:r>
          </a:p>
        </p:txBody>
      </p:sp>
    </p:spTree>
    <p:extLst>
      <p:ext uri="{BB962C8B-B14F-4D97-AF65-F5344CB8AC3E}">
        <p14:creationId xmlns:p14="http://schemas.microsoft.com/office/powerpoint/2010/main" val="3409235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661DED6-8CAF-4DE1-8E10-38C85A696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1443038"/>
            <a:ext cx="58388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35799-213C-4DEC-8B23-9996C22F6AFC}"/>
              </a:ext>
            </a:extLst>
          </p:cNvPr>
          <p:cNvSpPr txBox="1"/>
          <p:nvPr/>
        </p:nvSpPr>
        <p:spPr>
          <a:xfrm>
            <a:off x="303247" y="316563"/>
            <a:ext cx="4585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Password Storage (Client Side)</a:t>
            </a:r>
          </a:p>
        </p:txBody>
      </p:sp>
    </p:spTree>
    <p:extLst>
      <p:ext uri="{BB962C8B-B14F-4D97-AF65-F5344CB8AC3E}">
        <p14:creationId xmlns:p14="http://schemas.microsoft.com/office/powerpoint/2010/main" val="1908611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1A6374-0478-4AAB-9B1F-8D74785EA49A}"/>
              </a:ext>
            </a:extLst>
          </p:cNvPr>
          <p:cNvSpPr txBox="1"/>
          <p:nvPr/>
        </p:nvSpPr>
        <p:spPr>
          <a:xfrm>
            <a:off x="303247" y="316563"/>
            <a:ext cx="4679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Password Storage (Server Side)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42057-C49B-41C9-927D-26E1931A6C64}"/>
              </a:ext>
            </a:extLst>
          </p:cNvPr>
          <p:cNvSpPr txBox="1"/>
          <p:nvPr/>
        </p:nvSpPr>
        <p:spPr>
          <a:xfrm>
            <a:off x="685800" y="1287379"/>
            <a:ext cx="10563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store passwords, store their salted and hashed digests (using a cryptographically sound RNG source, and FIPS compliant hash algorithm).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Salted SHA256 password hash: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rnd_str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+ ‘$’ + SHA256(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rnd_str+password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Better yet, use an algorithm designed for storing passwords that is FIPS compliant.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Argon2id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cs typeface="Arial" panose="020B0604020202020204" pitchFamily="34" charset="0"/>
              </a:rPr>
              <a:t>scrypt</a:t>
            </a:r>
            <a:endParaRPr lang="en-US" sz="2400" dirty="0"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cs typeface="Arial" panose="020B0604020202020204" pitchFamily="34" charset="0"/>
              </a:rPr>
              <a:t>bcrypt</a:t>
            </a:r>
            <a:r>
              <a:rPr lang="en-US" sz="24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66005-084F-4DDD-88CF-A5948AD6AAA2}"/>
              </a:ext>
            </a:extLst>
          </p:cNvPr>
          <p:cNvSpPr txBox="1"/>
          <p:nvPr/>
        </p:nvSpPr>
        <p:spPr>
          <a:xfrm>
            <a:off x="1433409" y="4842121"/>
            <a:ext cx="906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sng" strike="noStrike" dirty="0">
                <a:solidFill>
                  <a:srgbClr val="0079DD"/>
                </a:solidFill>
                <a:effectLst/>
                <a:latin typeface="Barlow" panose="00000500000000000000" pitchFamily="2" charset="0"/>
                <a:hlinkClick r:id="rId3"/>
              </a:rPr>
              <a:t>https://cheatsheetseries.owasp.org/cheatsheets/Password_Storage_Cheat_Sheet.html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28D4F7-1B37-4B83-87FA-A136A57AD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0" y="5607845"/>
            <a:ext cx="11259100" cy="24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37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7686FB-2EB2-4605-B035-7FF38C6A5927}"/>
              </a:ext>
            </a:extLst>
          </p:cNvPr>
          <p:cNvSpPr txBox="1"/>
          <p:nvPr/>
        </p:nvSpPr>
        <p:spPr>
          <a:xfrm>
            <a:off x="303247" y="316563"/>
            <a:ext cx="2521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Hardcoded Keys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855941-90B6-4B62-A4AE-7A2C9733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54" y="1056351"/>
            <a:ext cx="5520303" cy="534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74ADD3E-5FFB-4308-B6E7-67D480D2D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9013" y="633655"/>
            <a:ext cx="2525627" cy="186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E84CFE5-04DE-417D-8DE0-77F1F390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14" y="2098228"/>
            <a:ext cx="4642132" cy="347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556E0-E5A8-4AD6-98C0-9E6A65E19C1C}"/>
              </a:ext>
            </a:extLst>
          </p:cNvPr>
          <p:cNvSpPr txBox="1"/>
          <p:nvPr/>
        </p:nvSpPr>
        <p:spPr>
          <a:xfrm>
            <a:off x="6497426" y="5578014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https://medium.com/tenable-techblog/inside-simplisafe-alarm-system-291a8c3e4d89</a:t>
            </a:r>
          </a:p>
        </p:txBody>
      </p:sp>
    </p:spTree>
    <p:extLst>
      <p:ext uri="{BB962C8B-B14F-4D97-AF65-F5344CB8AC3E}">
        <p14:creationId xmlns:p14="http://schemas.microsoft.com/office/powerpoint/2010/main" val="3973994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3792D39-4ABA-4960-98B2-840F9DA5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33" y="950553"/>
            <a:ext cx="8639175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EA3D94-FC27-4DC5-BCE6-A4FDB99B5687}"/>
              </a:ext>
            </a:extLst>
          </p:cNvPr>
          <p:cNvSpPr txBox="1"/>
          <p:nvPr/>
        </p:nvSpPr>
        <p:spPr>
          <a:xfrm>
            <a:off x="303247" y="316563"/>
            <a:ext cx="5266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Improper Password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47AF5-554F-4D1D-8481-1F1D8D80D1EB}"/>
              </a:ext>
            </a:extLst>
          </p:cNvPr>
          <p:cNvSpPr txBox="1"/>
          <p:nvPr/>
        </p:nvSpPr>
        <p:spPr>
          <a:xfrm>
            <a:off x="1361633" y="6223873"/>
            <a:ext cx="8142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https://medium.com/tenable-techblog/examining-crypto-and-bypassing-authentication-in-schneider-electric-plcs-m340-m580-f37cf9f3ff34</a:t>
            </a:r>
          </a:p>
        </p:txBody>
      </p:sp>
    </p:spTree>
    <p:extLst>
      <p:ext uri="{BB962C8B-B14F-4D97-AF65-F5344CB8AC3E}">
        <p14:creationId xmlns:p14="http://schemas.microsoft.com/office/powerpoint/2010/main" val="1667489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EB6279-020C-43F7-B6B5-B13D3D3A4601}"/>
              </a:ext>
            </a:extLst>
          </p:cNvPr>
          <p:cNvSpPr txBox="1"/>
          <p:nvPr/>
        </p:nvSpPr>
        <p:spPr>
          <a:xfrm>
            <a:off x="303247" y="316563"/>
            <a:ext cx="3433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Authentication Bypass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8432AC-D452-4853-93AB-02D59C86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84" y="1051761"/>
            <a:ext cx="61722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3195987-167B-41E9-B071-02C3E16B9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46" y="3429000"/>
            <a:ext cx="3874874" cy="90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8B4842-9B3D-441A-AA2C-38A989439553}"/>
              </a:ext>
            </a:extLst>
          </p:cNvPr>
          <p:cNvSpPr txBox="1"/>
          <p:nvPr/>
        </p:nvSpPr>
        <p:spPr>
          <a:xfrm>
            <a:off x="579973" y="3059668"/>
            <a:ext cx="181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Digest Auth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4D180-F506-4E75-99C6-3B330810C152}"/>
              </a:ext>
            </a:extLst>
          </p:cNvPr>
          <p:cNvSpPr/>
          <p:nvPr/>
        </p:nvSpPr>
        <p:spPr>
          <a:xfrm>
            <a:off x="4848726" y="2322095"/>
            <a:ext cx="6763301" cy="376588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240216-60BE-4AEB-9008-6A06C22A568C}"/>
              </a:ext>
            </a:extLst>
          </p:cNvPr>
          <p:cNvSpPr/>
          <p:nvPr/>
        </p:nvSpPr>
        <p:spPr>
          <a:xfrm>
            <a:off x="5209674" y="3621505"/>
            <a:ext cx="1515979" cy="17927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D2D80D-8814-4456-97A7-A266643B3FE8}"/>
              </a:ext>
            </a:extLst>
          </p:cNvPr>
          <p:cNvSpPr/>
          <p:nvPr/>
        </p:nvSpPr>
        <p:spPr>
          <a:xfrm>
            <a:off x="9741568" y="3621505"/>
            <a:ext cx="1515979" cy="17927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84EFB-A2DB-47C4-99B5-005B669AAA14}"/>
              </a:ext>
            </a:extLst>
          </p:cNvPr>
          <p:cNvSpPr txBox="1"/>
          <p:nvPr/>
        </p:nvSpPr>
        <p:spPr>
          <a:xfrm>
            <a:off x="5582852" y="3251112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7FF88-7C72-4169-9A0B-E3E1A350373C}"/>
              </a:ext>
            </a:extLst>
          </p:cNvPr>
          <p:cNvSpPr txBox="1"/>
          <p:nvPr/>
        </p:nvSpPr>
        <p:spPr>
          <a:xfrm>
            <a:off x="10106725" y="3236495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53D6C2-23F7-4ED6-A45B-ECB65CD1BC4E}"/>
              </a:ext>
            </a:extLst>
          </p:cNvPr>
          <p:cNvCxnSpPr/>
          <p:nvPr/>
        </p:nvCxnSpPr>
        <p:spPr>
          <a:xfrm>
            <a:off x="6725653" y="4186989"/>
            <a:ext cx="3015915" cy="0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B4155D-78FF-47A1-8567-C8CD1B4CB09B}"/>
              </a:ext>
            </a:extLst>
          </p:cNvPr>
          <p:cNvCxnSpPr>
            <a:cxnSpLocks/>
          </p:cNvCxnSpPr>
          <p:nvPr/>
        </p:nvCxnSpPr>
        <p:spPr>
          <a:xfrm flipH="1">
            <a:off x="6725653" y="5029200"/>
            <a:ext cx="3015916" cy="0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A9495A-AC02-4E8D-A0B1-1A05C72F5B80}"/>
              </a:ext>
            </a:extLst>
          </p:cNvPr>
          <p:cNvSpPr txBox="1"/>
          <p:nvPr/>
        </p:nvSpPr>
        <p:spPr>
          <a:xfrm>
            <a:off x="7266848" y="3820683"/>
            <a:ext cx="1910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Salt, Challenge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13EDEF-C637-44DC-9EB2-5373B3176296}"/>
              </a:ext>
            </a:extLst>
          </p:cNvPr>
          <p:cNvSpPr txBox="1"/>
          <p:nvPr/>
        </p:nvSpPr>
        <p:spPr>
          <a:xfrm>
            <a:off x="6902894" y="4517858"/>
            <a:ext cx="301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Encrypted Challenge Value (using salted hash as shared secret)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7E5422-AE49-4FE5-B601-FEEA539C8DC9}"/>
              </a:ext>
            </a:extLst>
          </p:cNvPr>
          <p:cNvSpPr/>
          <p:nvPr/>
        </p:nvSpPr>
        <p:spPr>
          <a:xfrm>
            <a:off x="5373906" y="3928309"/>
            <a:ext cx="1219200" cy="2767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Salted Hash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5309EE-168A-48F1-914F-A26FDAAC2F0C}"/>
              </a:ext>
            </a:extLst>
          </p:cNvPr>
          <p:cNvSpPr/>
          <p:nvPr/>
        </p:nvSpPr>
        <p:spPr>
          <a:xfrm>
            <a:off x="9918809" y="3922292"/>
            <a:ext cx="1219200" cy="2767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Password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12601-ECD9-43A3-B06A-7B6A8530C897}"/>
              </a:ext>
            </a:extLst>
          </p:cNvPr>
          <p:cNvSpPr txBox="1"/>
          <p:nvPr/>
        </p:nvSpPr>
        <p:spPr>
          <a:xfrm>
            <a:off x="7132159" y="2562045"/>
            <a:ext cx="2079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CHAP (rfc1994)</a:t>
            </a:r>
          </a:p>
        </p:txBody>
      </p:sp>
    </p:spTree>
    <p:extLst>
      <p:ext uri="{BB962C8B-B14F-4D97-AF65-F5344CB8AC3E}">
        <p14:creationId xmlns:p14="http://schemas.microsoft.com/office/powerpoint/2010/main" val="1587725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815585-6869-4F37-9FB9-F16811BC997F}"/>
              </a:ext>
            </a:extLst>
          </p:cNvPr>
          <p:cNvSpPr txBox="1"/>
          <p:nvPr/>
        </p:nvSpPr>
        <p:spPr>
          <a:xfrm>
            <a:off x="4730868" y="124057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464BE-0A5C-4949-8C70-ED7F6F6C187E}"/>
              </a:ext>
            </a:extLst>
          </p:cNvPr>
          <p:cNvSpPr txBox="1"/>
          <p:nvPr/>
        </p:nvSpPr>
        <p:spPr>
          <a:xfrm>
            <a:off x="619187" y="1166842"/>
            <a:ext cx="107201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a popular, well supported cryptographic library in your projects rather than writing your own cryptographic functions.  If possible, leave it as a shared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TLS 1.3 with certificate authentication is a complete solution for integrity, authentication, and confidentiality.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use deprecated cryptographic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Encoding / obfuscation is not adequate for password protection.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HMAC rather than MAC.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assume hard coded encryption keys in hardware can’t be recovered.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use default passwords, and store them properly using salted hashes.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re-invent the wheel, look for prior work, and RFCs when designing new security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Have experts review you cryptographic implementations. </a:t>
            </a:r>
          </a:p>
        </p:txBody>
      </p:sp>
    </p:spTree>
    <p:extLst>
      <p:ext uri="{BB962C8B-B14F-4D97-AF65-F5344CB8AC3E}">
        <p14:creationId xmlns:p14="http://schemas.microsoft.com/office/powerpoint/2010/main" val="3852030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684976-340A-46CA-AE9C-E00063E11151}"/>
              </a:ext>
            </a:extLst>
          </p:cNvPr>
          <p:cNvSpPr txBox="1"/>
          <p:nvPr/>
        </p:nvSpPr>
        <p:spPr>
          <a:xfrm>
            <a:off x="1073268" y="172183"/>
            <a:ext cx="7701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Password Authentication Best Practices – End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414B5-7996-4430-A88F-453116C369E9}"/>
              </a:ext>
            </a:extLst>
          </p:cNvPr>
          <p:cNvSpPr txBox="1"/>
          <p:nvPr/>
        </p:nvSpPr>
        <p:spPr>
          <a:xfrm>
            <a:off x="830179" y="1311442"/>
            <a:ext cx="10527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Ideally random user IDs to prevent attackers guessing.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/>
              <a:t>different </a:t>
            </a:r>
            <a:r>
              <a:rPr lang="en-US" sz="2400" dirty="0"/>
              <a:t>authentication solution for remote access than what is used internally (LDAP, AD, </a:t>
            </a:r>
            <a:r>
              <a:rPr lang="en-US" sz="2400" dirty="0" err="1"/>
              <a:t>etc</a:t>
            </a:r>
            <a:r>
              <a:rPr lang="en-US" sz="2400" dirty="0"/>
              <a:t>…).  Ideally something designed for this purpose that uses 2FA.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Passwords should be at least 8 characters.  OWASP recommends using a password “strength” meter rather than complexity requirements which can result in more predictable passwords.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https://github.com/zxcvbn-ts/zxcvbn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1FA33-9ABA-460E-8186-4F71EC10F56D}"/>
              </a:ext>
            </a:extLst>
          </p:cNvPr>
          <p:cNvSpPr txBox="1"/>
          <p:nvPr/>
        </p:nvSpPr>
        <p:spPr>
          <a:xfrm>
            <a:off x="1696452" y="5546558"/>
            <a:ext cx="801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https://cheatsheetseries.owasp.org/cheatsheets/Authentication_Cheat_Sheet.html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2486073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9AFFC-E1B3-4017-B6BE-08DEE8E1CE52}"/>
              </a:ext>
            </a:extLst>
          </p:cNvPr>
          <p:cNvSpPr txBox="1"/>
          <p:nvPr/>
        </p:nvSpPr>
        <p:spPr>
          <a:xfrm>
            <a:off x="1557778" y="2880032"/>
            <a:ext cx="98863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https://medium.com/@nmiles_19125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7982E-1A58-4533-B4EF-756763663A1C}"/>
              </a:ext>
            </a:extLst>
          </p:cNvPr>
          <p:cNvSpPr txBox="1"/>
          <p:nvPr/>
        </p:nvSpPr>
        <p:spPr>
          <a:xfrm>
            <a:off x="1557778" y="3977725"/>
            <a:ext cx="94150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https://www.linkedin.com/in/nicholas-miles-7a6b1b34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F340F-AD52-4403-8F28-198DA11C66BC}"/>
              </a:ext>
            </a:extLst>
          </p:cNvPr>
          <p:cNvSpPr txBox="1"/>
          <p:nvPr/>
        </p:nvSpPr>
        <p:spPr>
          <a:xfrm>
            <a:off x="1557779" y="1924406"/>
            <a:ext cx="373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nmiles@tenable.com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B57DC-0401-4538-8671-2CE31594C56D}"/>
              </a:ext>
            </a:extLst>
          </p:cNvPr>
          <p:cNvSpPr txBox="1"/>
          <p:nvPr/>
        </p:nvSpPr>
        <p:spPr>
          <a:xfrm>
            <a:off x="829278" y="445560"/>
            <a:ext cx="2752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4018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D4E8EA-C82F-4AA7-8DF7-26804D28C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" y="1515429"/>
            <a:ext cx="4539446" cy="327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32832-3BA2-447E-9C17-01025ED6A671}"/>
              </a:ext>
            </a:extLst>
          </p:cNvPr>
          <p:cNvSpPr txBox="1"/>
          <p:nvPr/>
        </p:nvSpPr>
        <p:spPr>
          <a:xfrm>
            <a:off x="1325880" y="868680"/>
            <a:ext cx="245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CMOS Data 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43E3F-5AB4-4DFC-879B-F796D2AFE4D8}"/>
              </a:ext>
            </a:extLst>
          </p:cNvPr>
          <p:cNvSpPr txBox="1"/>
          <p:nvPr/>
        </p:nvSpPr>
        <p:spPr>
          <a:xfrm>
            <a:off x="5646420" y="2811780"/>
            <a:ext cx="3058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11111111 -&gt; 00000000</a:t>
            </a:r>
          </a:p>
          <a:p>
            <a:endParaRPr lang="en-US" sz="2400" dirty="0"/>
          </a:p>
          <a:p>
            <a:r>
              <a:rPr lang="en-US" sz="2400" dirty="0"/>
              <a:t>11111110 -&gt; 11111111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FEC61-31F0-429A-AC9F-5BBDD8420DF4}"/>
              </a:ext>
            </a:extLst>
          </p:cNvPr>
          <p:cNvSpPr txBox="1"/>
          <p:nvPr/>
        </p:nvSpPr>
        <p:spPr>
          <a:xfrm>
            <a:off x="5513070" y="1988820"/>
            <a:ext cx="3277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Hamming Weight Swings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46FC47-55EA-44FD-A394-92E0873A50B6}"/>
              </a:ext>
            </a:extLst>
          </p:cNvPr>
          <p:cNvSpPr/>
          <p:nvPr/>
        </p:nvSpPr>
        <p:spPr>
          <a:xfrm>
            <a:off x="9652635" y="2543497"/>
            <a:ext cx="1394460" cy="536566"/>
          </a:xfrm>
          <a:custGeom>
            <a:avLst/>
            <a:gdLst>
              <a:gd name="connsiteX0" fmla="*/ 0 w 1394460"/>
              <a:gd name="connsiteY0" fmla="*/ 491490 h 536566"/>
              <a:gd name="connsiteX1" fmla="*/ 571500 w 1394460"/>
              <a:gd name="connsiteY1" fmla="*/ 422910 h 536566"/>
              <a:gd name="connsiteX2" fmla="*/ 582930 w 1394460"/>
              <a:gd name="connsiteY2" fmla="*/ 365760 h 536566"/>
              <a:gd name="connsiteX3" fmla="*/ 605790 w 1394460"/>
              <a:gd name="connsiteY3" fmla="*/ 331470 h 536566"/>
              <a:gd name="connsiteX4" fmla="*/ 617220 w 1394460"/>
              <a:gd name="connsiteY4" fmla="*/ 297180 h 536566"/>
              <a:gd name="connsiteX5" fmla="*/ 628650 w 1394460"/>
              <a:gd name="connsiteY5" fmla="*/ 205740 h 536566"/>
              <a:gd name="connsiteX6" fmla="*/ 640080 w 1394460"/>
              <a:gd name="connsiteY6" fmla="*/ 80010 h 536566"/>
              <a:gd name="connsiteX7" fmla="*/ 651510 w 1394460"/>
              <a:gd name="connsiteY7" fmla="*/ 34290 h 536566"/>
              <a:gd name="connsiteX8" fmla="*/ 697230 w 1394460"/>
              <a:gd name="connsiteY8" fmla="*/ 0 h 536566"/>
              <a:gd name="connsiteX9" fmla="*/ 742950 w 1394460"/>
              <a:gd name="connsiteY9" fmla="*/ 57150 h 536566"/>
              <a:gd name="connsiteX10" fmla="*/ 754380 w 1394460"/>
              <a:gd name="connsiteY10" fmla="*/ 125730 h 536566"/>
              <a:gd name="connsiteX11" fmla="*/ 777240 w 1394460"/>
              <a:gd name="connsiteY11" fmla="*/ 194310 h 536566"/>
              <a:gd name="connsiteX12" fmla="*/ 788670 w 1394460"/>
              <a:gd name="connsiteY12" fmla="*/ 388620 h 536566"/>
              <a:gd name="connsiteX13" fmla="*/ 822960 w 1394460"/>
              <a:gd name="connsiteY13" fmla="*/ 434340 h 536566"/>
              <a:gd name="connsiteX14" fmla="*/ 834390 w 1394460"/>
              <a:gd name="connsiteY14" fmla="*/ 468630 h 536566"/>
              <a:gd name="connsiteX15" fmla="*/ 868680 w 1394460"/>
              <a:gd name="connsiteY15" fmla="*/ 480060 h 536566"/>
              <a:gd name="connsiteX16" fmla="*/ 1097280 w 1394460"/>
              <a:gd name="connsiteY16" fmla="*/ 514350 h 536566"/>
              <a:gd name="connsiteX17" fmla="*/ 1394460 w 1394460"/>
              <a:gd name="connsiteY17" fmla="*/ 502920 h 53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4460" h="536566">
                <a:moveTo>
                  <a:pt x="0" y="491490"/>
                </a:moveTo>
                <a:cubicBezTo>
                  <a:pt x="216703" y="486879"/>
                  <a:pt x="487567" y="632742"/>
                  <a:pt x="571500" y="422910"/>
                </a:cubicBezTo>
                <a:cubicBezTo>
                  <a:pt x="578715" y="404872"/>
                  <a:pt x="576109" y="383950"/>
                  <a:pt x="582930" y="365760"/>
                </a:cubicBezTo>
                <a:cubicBezTo>
                  <a:pt x="587753" y="352898"/>
                  <a:pt x="599647" y="343757"/>
                  <a:pt x="605790" y="331470"/>
                </a:cubicBezTo>
                <a:cubicBezTo>
                  <a:pt x="611178" y="320694"/>
                  <a:pt x="613410" y="308610"/>
                  <a:pt x="617220" y="297180"/>
                </a:cubicBezTo>
                <a:cubicBezTo>
                  <a:pt x="621030" y="266700"/>
                  <a:pt x="625434" y="236288"/>
                  <a:pt x="628650" y="205740"/>
                </a:cubicBezTo>
                <a:cubicBezTo>
                  <a:pt x="633055" y="163888"/>
                  <a:pt x="634518" y="121724"/>
                  <a:pt x="640080" y="80010"/>
                </a:cubicBezTo>
                <a:cubicBezTo>
                  <a:pt x="642156" y="64439"/>
                  <a:pt x="642379" y="47073"/>
                  <a:pt x="651510" y="34290"/>
                </a:cubicBezTo>
                <a:cubicBezTo>
                  <a:pt x="662583" y="18788"/>
                  <a:pt x="681990" y="11430"/>
                  <a:pt x="697230" y="0"/>
                </a:cubicBezTo>
                <a:cubicBezTo>
                  <a:pt x="712470" y="19050"/>
                  <a:pt x="732855" y="34941"/>
                  <a:pt x="742950" y="57150"/>
                </a:cubicBezTo>
                <a:cubicBezTo>
                  <a:pt x="752540" y="78248"/>
                  <a:pt x="748759" y="103247"/>
                  <a:pt x="754380" y="125730"/>
                </a:cubicBezTo>
                <a:cubicBezTo>
                  <a:pt x="760224" y="149107"/>
                  <a:pt x="769620" y="171450"/>
                  <a:pt x="777240" y="194310"/>
                </a:cubicBezTo>
                <a:cubicBezTo>
                  <a:pt x="781050" y="259080"/>
                  <a:pt x="776530" y="324884"/>
                  <a:pt x="788670" y="388620"/>
                </a:cubicBezTo>
                <a:cubicBezTo>
                  <a:pt x="792234" y="407334"/>
                  <a:pt x="813509" y="417800"/>
                  <a:pt x="822960" y="434340"/>
                </a:cubicBezTo>
                <a:cubicBezTo>
                  <a:pt x="828938" y="444801"/>
                  <a:pt x="825871" y="460111"/>
                  <a:pt x="834390" y="468630"/>
                </a:cubicBezTo>
                <a:cubicBezTo>
                  <a:pt x="842909" y="477149"/>
                  <a:pt x="857399" y="475830"/>
                  <a:pt x="868680" y="480060"/>
                </a:cubicBezTo>
                <a:cubicBezTo>
                  <a:pt x="974143" y="519609"/>
                  <a:pt x="918944" y="514350"/>
                  <a:pt x="1097280" y="514350"/>
                </a:cubicBezTo>
                <a:cubicBezTo>
                  <a:pt x="1196413" y="514350"/>
                  <a:pt x="1295400" y="506730"/>
                  <a:pt x="1394460" y="5029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2F31A5-0655-4086-8344-89DD245000E9}"/>
              </a:ext>
            </a:extLst>
          </p:cNvPr>
          <p:cNvSpPr/>
          <p:nvPr/>
        </p:nvSpPr>
        <p:spPr>
          <a:xfrm>
            <a:off x="9652635" y="3611880"/>
            <a:ext cx="1463040" cy="166058"/>
          </a:xfrm>
          <a:custGeom>
            <a:avLst/>
            <a:gdLst>
              <a:gd name="connsiteX0" fmla="*/ 0 w 1463040"/>
              <a:gd name="connsiteY0" fmla="*/ 128262 h 128262"/>
              <a:gd name="connsiteX1" fmla="*/ 217170 w 1463040"/>
              <a:gd name="connsiteY1" fmla="*/ 105402 h 128262"/>
              <a:gd name="connsiteX2" fmla="*/ 365760 w 1463040"/>
              <a:gd name="connsiteY2" fmla="*/ 82542 h 128262"/>
              <a:gd name="connsiteX3" fmla="*/ 662940 w 1463040"/>
              <a:gd name="connsiteY3" fmla="*/ 71112 h 128262"/>
              <a:gd name="connsiteX4" fmla="*/ 674370 w 1463040"/>
              <a:gd name="connsiteY4" fmla="*/ 36822 h 128262"/>
              <a:gd name="connsiteX5" fmla="*/ 754380 w 1463040"/>
              <a:gd name="connsiteY5" fmla="*/ 36822 h 128262"/>
              <a:gd name="connsiteX6" fmla="*/ 788670 w 1463040"/>
              <a:gd name="connsiteY6" fmla="*/ 48252 h 128262"/>
              <a:gd name="connsiteX7" fmla="*/ 868680 w 1463040"/>
              <a:gd name="connsiteY7" fmla="*/ 93972 h 128262"/>
              <a:gd name="connsiteX8" fmla="*/ 1463040 w 1463040"/>
              <a:gd name="connsiteY8" fmla="*/ 105402 h 12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" h="128262">
                <a:moveTo>
                  <a:pt x="0" y="128262"/>
                </a:moveTo>
                <a:lnTo>
                  <a:pt x="217170" y="105402"/>
                </a:lnTo>
                <a:cubicBezTo>
                  <a:pt x="344995" y="85737"/>
                  <a:pt x="140465" y="95416"/>
                  <a:pt x="365760" y="82542"/>
                </a:cubicBezTo>
                <a:cubicBezTo>
                  <a:pt x="464732" y="76886"/>
                  <a:pt x="563880" y="74922"/>
                  <a:pt x="662940" y="71112"/>
                </a:cubicBezTo>
                <a:cubicBezTo>
                  <a:pt x="666750" y="59682"/>
                  <a:pt x="666657" y="46078"/>
                  <a:pt x="674370" y="36822"/>
                </a:cubicBezTo>
                <a:cubicBezTo>
                  <a:pt x="728933" y="-28654"/>
                  <a:pt x="710088" y="7294"/>
                  <a:pt x="754380" y="36822"/>
                </a:cubicBezTo>
                <a:cubicBezTo>
                  <a:pt x="764405" y="43505"/>
                  <a:pt x="777894" y="42864"/>
                  <a:pt x="788670" y="48252"/>
                </a:cubicBezTo>
                <a:cubicBezTo>
                  <a:pt x="809653" y="58744"/>
                  <a:pt x="844763" y="92033"/>
                  <a:pt x="868680" y="93972"/>
                </a:cubicBezTo>
                <a:cubicBezTo>
                  <a:pt x="1036692" y="107595"/>
                  <a:pt x="1282103" y="105402"/>
                  <a:pt x="1463040" y="1054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B3EC1-4B49-4CCD-A48A-39E68C6251B9}"/>
              </a:ext>
            </a:extLst>
          </p:cNvPr>
          <p:cNvSpPr txBox="1"/>
          <p:nvPr/>
        </p:nvSpPr>
        <p:spPr>
          <a:xfrm>
            <a:off x="8937571" y="1988820"/>
            <a:ext cx="2717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Power Consumption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A1B40-F36E-48E9-9D10-2C951B3D76B6}"/>
              </a:ext>
            </a:extLst>
          </p:cNvPr>
          <p:cNvSpPr txBox="1"/>
          <p:nvPr/>
        </p:nvSpPr>
        <p:spPr>
          <a:xfrm>
            <a:off x="8705271" y="284651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36386-9A66-4011-9E42-3CF6B6493FAD}"/>
              </a:ext>
            </a:extLst>
          </p:cNvPr>
          <p:cNvSpPr txBox="1"/>
          <p:nvPr/>
        </p:nvSpPr>
        <p:spPr>
          <a:xfrm>
            <a:off x="8705271" y="35771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57989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91A341-26D2-4F09-BF2A-96E9A1764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8" y="40005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7AC710-0B73-480C-8AB5-C94F6D7593DB}"/>
              </a:ext>
            </a:extLst>
          </p:cNvPr>
          <p:cNvSpPr txBox="1"/>
          <p:nvPr/>
        </p:nvSpPr>
        <p:spPr>
          <a:xfrm>
            <a:off x="2686050" y="182880"/>
            <a:ext cx="88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AES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03F16F2-AD5F-44CF-8011-51CA152B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473" y="506045"/>
            <a:ext cx="4388866" cy="533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D9F549-7600-4F03-B5D6-E7E17E931A1E}"/>
              </a:ext>
            </a:extLst>
          </p:cNvPr>
          <p:cNvSpPr txBox="1"/>
          <p:nvPr/>
        </p:nvSpPr>
        <p:spPr>
          <a:xfrm>
            <a:off x="5678919" y="5876359"/>
            <a:ext cx="440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https://en.wikipedia.org/wiki/Rijndael_S-box</a:t>
            </a:r>
          </a:p>
        </p:txBody>
      </p:sp>
    </p:spTree>
    <p:extLst>
      <p:ext uri="{BB962C8B-B14F-4D97-AF65-F5344CB8AC3E}">
        <p14:creationId xmlns:p14="http://schemas.microsoft.com/office/powerpoint/2010/main" val="343034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DD53D4-D74C-43E5-88A0-2A5C42CFE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21814"/>
              </p:ext>
            </p:extLst>
          </p:nvPr>
        </p:nvGraphicFramePr>
        <p:xfrm>
          <a:off x="262890" y="2045992"/>
          <a:ext cx="10034626" cy="3253109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1653096101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55635560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8604463"/>
                    </a:ext>
                  </a:extLst>
                </a:gridCol>
                <a:gridCol w="1381222">
                  <a:extLst>
                    <a:ext uri="{9D8B030D-6E8A-4147-A177-3AD203B41FA5}">
                      <a16:colId xmlns:a16="http://schemas.microsoft.com/office/drawing/2014/main" val="2196491378"/>
                    </a:ext>
                  </a:extLst>
                </a:gridCol>
                <a:gridCol w="1580037">
                  <a:extLst>
                    <a:ext uri="{9D8B030D-6E8A-4147-A177-3AD203B41FA5}">
                      <a16:colId xmlns:a16="http://schemas.microsoft.com/office/drawing/2014/main" val="1911404079"/>
                    </a:ext>
                  </a:extLst>
                </a:gridCol>
                <a:gridCol w="2467077">
                  <a:extLst>
                    <a:ext uri="{9D8B030D-6E8A-4147-A177-3AD203B41FA5}">
                      <a16:colId xmlns:a16="http://schemas.microsoft.com/office/drawing/2014/main" val="820036391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 Byte (first byte, first block)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Key Guess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AddRoundKey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SubBytes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Hamming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Weight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Power Trace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5545"/>
                  </a:ext>
                </a:extLst>
              </a:tr>
              <a:tr h="4808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0xF1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0x00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0xF1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0xA1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2000" b="0" dirty="0"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825652"/>
                  </a:ext>
                </a:extLst>
              </a:tr>
              <a:tr h="4808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0x13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0x00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0x13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0x7D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760218"/>
                  </a:ext>
                </a:extLst>
              </a:tr>
              <a:tr h="4808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0xE2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0x00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0xE2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0x98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180322"/>
                  </a:ext>
                </a:extLst>
              </a:tr>
              <a:tr h="47661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0x83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0x00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0x83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0xEC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350277"/>
                  </a:ext>
                </a:extLst>
              </a:tr>
              <a:tr h="47661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</a:p>
                  </a:txBody>
                  <a:tcPr marL="85852" marR="85852" marT="85852" marB="85852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1838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BC3C49-7120-4BBB-8A22-3A403A23BC98}"/>
              </a:ext>
            </a:extLst>
          </p:cNvPr>
          <p:cNvSpPr txBox="1"/>
          <p:nvPr/>
        </p:nvSpPr>
        <p:spPr>
          <a:xfrm>
            <a:off x="1588770" y="422910"/>
            <a:ext cx="5077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Correlation Power Analysis Attack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8FDDCB-8861-4249-A4FA-B3249880CA65}"/>
              </a:ext>
            </a:extLst>
          </p:cNvPr>
          <p:cNvSpPr/>
          <p:nvPr/>
        </p:nvSpPr>
        <p:spPr>
          <a:xfrm>
            <a:off x="8412480" y="3544441"/>
            <a:ext cx="1108710" cy="128106"/>
          </a:xfrm>
          <a:custGeom>
            <a:avLst/>
            <a:gdLst>
              <a:gd name="connsiteX0" fmla="*/ 0 w 1291590"/>
              <a:gd name="connsiteY0" fmla="*/ 139537 h 162397"/>
              <a:gd name="connsiteX1" fmla="*/ 137160 w 1291590"/>
              <a:gd name="connsiteY1" fmla="*/ 128107 h 162397"/>
              <a:gd name="connsiteX2" fmla="*/ 274320 w 1291590"/>
              <a:gd name="connsiteY2" fmla="*/ 82387 h 162397"/>
              <a:gd name="connsiteX3" fmla="*/ 285750 w 1291590"/>
              <a:gd name="connsiteY3" fmla="*/ 48097 h 162397"/>
              <a:gd name="connsiteX4" fmla="*/ 331470 w 1291590"/>
              <a:gd name="connsiteY4" fmla="*/ 105247 h 162397"/>
              <a:gd name="connsiteX5" fmla="*/ 491490 w 1291590"/>
              <a:gd name="connsiteY5" fmla="*/ 70957 h 162397"/>
              <a:gd name="connsiteX6" fmla="*/ 525780 w 1291590"/>
              <a:gd name="connsiteY6" fmla="*/ 48097 h 162397"/>
              <a:gd name="connsiteX7" fmla="*/ 560070 w 1291590"/>
              <a:gd name="connsiteY7" fmla="*/ 128107 h 162397"/>
              <a:gd name="connsiteX8" fmla="*/ 605790 w 1291590"/>
              <a:gd name="connsiteY8" fmla="*/ 162397 h 162397"/>
              <a:gd name="connsiteX9" fmla="*/ 628650 w 1291590"/>
              <a:gd name="connsiteY9" fmla="*/ 128107 h 162397"/>
              <a:gd name="connsiteX10" fmla="*/ 880110 w 1291590"/>
              <a:gd name="connsiteY10" fmla="*/ 116677 h 162397"/>
              <a:gd name="connsiteX11" fmla="*/ 880110 w 1291590"/>
              <a:gd name="connsiteY11" fmla="*/ 2377 h 162397"/>
              <a:gd name="connsiteX12" fmla="*/ 891540 w 1291590"/>
              <a:gd name="connsiteY12" fmla="*/ 36667 h 162397"/>
              <a:gd name="connsiteX13" fmla="*/ 994410 w 1291590"/>
              <a:gd name="connsiteY13" fmla="*/ 105247 h 162397"/>
              <a:gd name="connsiteX14" fmla="*/ 1074420 w 1291590"/>
              <a:gd name="connsiteY14" fmla="*/ 128107 h 162397"/>
              <a:gd name="connsiteX15" fmla="*/ 1108710 w 1291590"/>
              <a:gd name="connsiteY15" fmla="*/ 139537 h 162397"/>
              <a:gd name="connsiteX16" fmla="*/ 1291590 w 1291590"/>
              <a:gd name="connsiteY16" fmla="*/ 150967 h 16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1590" h="162397">
                <a:moveTo>
                  <a:pt x="0" y="139537"/>
                </a:moveTo>
                <a:cubicBezTo>
                  <a:pt x="45720" y="135727"/>
                  <a:pt x="91636" y="133798"/>
                  <a:pt x="137160" y="128107"/>
                </a:cubicBezTo>
                <a:cubicBezTo>
                  <a:pt x="175810" y="123276"/>
                  <a:pt x="248263" y="92158"/>
                  <a:pt x="274320" y="82387"/>
                </a:cubicBezTo>
                <a:cubicBezTo>
                  <a:pt x="278130" y="70957"/>
                  <a:pt x="274563" y="43622"/>
                  <a:pt x="285750" y="48097"/>
                </a:cubicBezTo>
                <a:cubicBezTo>
                  <a:pt x="308401" y="57157"/>
                  <a:pt x="307223" y="102553"/>
                  <a:pt x="331470" y="105247"/>
                </a:cubicBezTo>
                <a:cubicBezTo>
                  <a:pt x="385687" y="111271"/>
                  <a:pt x="438150" y="82387"/>
                  <a:pt x="491490" y="70957"/>
                </a:cubicBezTo>
                <a:cubicBezTo>
                  <a:pt x="502920" y="63337"/>
                  <a:pt x="513025" y="42995"/>
                  <a:pt x="525780" y="48097"/>
                </a:cubicBezTo>
                <a:cubicBezTo>
                  <a:pt x="551047" y="58204"/>
                  <a:pt x="545360" y="110455"/>
                  <a:pt x="560070" y="128107"/>
                </a:cubicBezTo>
                <a:cubicBezTo>
                  <a:pt x="572266" y="142742"/>
                  <a:pt x="590550" y="150967"/>
                  <a:pt x="605790" y="162397"/>
                </a:cubicBezTo>
                <a:cubicBezTo>
                  <a:pt x="613410" y="150967"/>
                  <a:pt x="621834" y="140034"/>
                  <a:pt x="628650" y="128107"/>
                </a:cubicBezTo>
                <a:cubicBezTo>
                  <a:pt x="693511" y="14600"/>
                  <a:pt x="600554" y="74744"/>
                  <a:pt x="880110" y="116677"/>
                </a:cubicBezTo>
                <a:cubicBezTo>
                  <a:pt x="910590" y="-35723"/>
                  <a:pt x="880110" y="154777"/>
                  <a:pt x="880110" y="2377"/>
                </a:cubicBezTo>
                <a:cubicBezTo>
                  <a:pt x="880110" y="-9671"/>
                  <a:pt x="883699" y="27519"/>
                  <a:pt x="891540" y="36667"/>
                </a:cubicBezTo>
                <a:cubicBezTo>
                  <a:pt x="913404" y="62175"/>
                  <a:pt x="960807" y="93028"/>
                  <a:pt x="994410" y="105247"/>
                </a:cubicBezTo>
                <a:cubicBezTo>
                  <a:pt x="1020477" y="114726"/>
                  <a:pt x="1047853" y="120137"/>
                  <a:pt x="1074420" y="128107"/>
                </a:cubicBezTo>
                <a:cubicBezTo>
                  <a:pt x="1085960" y="131569"/>
                  <a:pt x="1096755" y="138043"/>
                  <a:pt x="1108710" y="139537"/>
                </a:cubicBezTo>
                <a:cubicBezTo>
                  <a:pt x="1207163" y="151844"/>
                  <a:pt x="1221782" y="150967"/>
                  <a:pt x="1291590" y="1509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36931E-5C5A-481A-A4D4-4CD8D10C9AF8}"/>
              </a:ext>
            </a:extLst>
          </p:cNvPr>
          <p:cNvSpPr/>
          <p:nvPr/>
        </p:nvSpPr>
        <p:spPr>
          <a:xfrm>
            <a:off x="8435340" y="3107528"/>
            <a:ext cx="1097280" cy="230032"/>
          </a:xfrm>
          <a:custGeom>
            <a:avLst/>
            <a:gdLst>
              <a:gd name="connsiteX0" fmla="*/ 0 w 1005840"/>
              <a:gd name="connsiteY0" fmla="*/ 125730 h 164351"/>
              <a:gd name="connsiteX1" fmla="*/ 240030 w 1005840"/>
              <a:gd name="connsiteY1" fmla="*/ 114300 h 164351"/>
              <a:gd name="connsiteX2" fmla="*/ 262890 w 1005840"/>
              <a:gd name="connsiteY2" fmla="*/ 34290 h 164351"/>
              <a:gd name="connsiteX3" fmla="*/ 285750 w 1005840"/>
              <a:gd name="connsiteY3" fmla="*/ 0 h 164351"/>
              <a:gd name="connsiteX4" fmla="*/ 365760 w 1005840"/>
              <a:gd name="connsiteY4" fmla="*/ 11430 h 164351"/>
              <a:gd name="connsiteX5" fmla="*/ 400050 w 1005840"/>
              <a:gd name="connsiteY5" fmla="*/ 91440 h 164351"/>
              <a:gd name="connsiteX6" fmla="*/ 457200 w 1005840"/>
              <a:gd name="connsiteY6" fmla="*/ 57150 h 164351"/>
              <a:gd name="connsiteX7" fmla="*/ 480060 w 1005840"/>
              <a:gd name="connsiteY7" fmla="*/ 11430 h 164351"/>
              <a:gd name="connsiteX8" fmla="*/ 594360 w 1005840"/>
              <a:gd name="connsiteY8" fmla="*/ 80010 h 164351"/>
              <a:gd name="connsiteX9" fmla="*/ 720090 w 1005840"/>
              <a:gd name="connsiteY9" fmla="*/ 125730 h 164351"/>
              <a:gd name="connsiteX10" fmla="*/ 800100 w 1005840"/>
              <a:gd name="connsiteY10" fmla="*/ 114300 h 164351"/>
              <a:gd name="connsiteX11" fmla="*/ 834390 w 1005840"/>
              <a:gd name="connsiteY11" fmla="*/ 91440 h 164351"/>
              <a:gd name="connsiteX12" fmla="*/ 925830 w 1005840"/>
              <a:gd name="connsiteY12" fmla="*/ 102870 h 164351"/>
              <a:gd name="connsiteX13" fmla="*/ 1005840 w 1005840"/>
              <a:gd name="connsiteY13" fmla="*/ 102870 h 16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5840" h="164351">
                <a:moveTo>
                  <a:pt x="0" y="125730"/>
                </a:moveTo>
                <a:cubicBezTo>
                  <a:pt x="198391" y="165408"/>
                  <a:pt x="122957" y="192349"/>
                  <a:pt x="240030" y="114300"/>
                </a:cubicBezTo>
                <a:cubicBezTo>
                  <a:pt x="243692" y="99651"/>
                  <a:pt x="254691" y="50688"/>
                  <a:pt x="262890" y="34290"/>
                </a:cubicBezTo>
                <a:cubicBezTo>
                  <a:pt x="269033" y="22003"/>
                  <a:pt x="278130" y="11430"/>
                  <a:pt x="285750" y="0"/>
                </a:cubicBezTo>
                <a:cubicBezTo>
                  <a:pt x="312420" y="3810"/>
                  <a:pt x="341141" y="488"/>
                  <a:pt x="365760" y="11430"/>
                </a:cubicBezTo>
                <a:cubicBezTo>
                  <a:pt x="387960" y="21297"/>
                  <a:pt x="396007" y="75269"/>
                  <a:pt x="400050" y="91440"/>
                </a:cubicBezTo>
                <a:cubicBezTo>
                  <a:pt x="419100" y="80010"/>
                  <a:pt x="441491" y="72859"/>
                  <a:pt x="457200" y="57150"/>
                </a:cubicBezTo>
                <a:cubicBezTo>
                  <a:pt x="469248" y="45102"/>
                  <a:pt x="463253" y="8629"/>
                  <a:pt x="480060" y="11430"/>
                </a:cubicBezTo>
                <a:cubicBezTo>
                  <a:pt x="523887" y="18735"/>
                  <a:pt x="551638" y="67804"/>
                  <a:pt x="594360" y="80010"/>
                </a:cubicBezTo>
                <a:cubicBezTo>
                  <a:pt x="690753" y="107551"/>
                  <a:pt x="649561" y="90466"/>
                  <a:pt x="720090" y="125730"/>
                </a:cubicBezTo>
                <a:cubicBezTo>
                  <a:pt x="746760" y="121920"/>
                  <a:pt x="774295" y="122041"/>
                  <a:pt x="800100" y="114300"/>
                </a:cubicBezTo>
                <a:cubicBezTo>
                  <a:pt x="813258" y="110353"/>
                  <a:pt x="820709" y="92684"/>
                  <a:pt x="834390" y="91440"/>
                </a:cubicBezTo>
                <a:cubicBezTo>
                  <a:pt x="864981" y="88659"/>
                  <a:pt x="895181" y="100827"/>
                  <a:pt x="925830" y="102870"/>
                </a:cubicBezTo>
                <a:cubicBezTo>
                  <a:pt x="952441" y="104644"/>
                  <a:pt x="979170" y="102870"/>
                  <a:pt x="1005840" y="1028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E96955-9987-4573-A45A-4BB64B6B24BA}"/>
              </a:ext>
            </a:extLst>
          </p:cNvPr>
          <p:cNvSpPr/>
          <p:nvPr/>
        </p:nvSpPr>
        <p:spPr>
          <a:xfrm>
            <a:off x="8423910" y="4053320"/>
            <a:ext cx="1097280" cy="137907"/>
          </a:xfrm>
          <a:custGeom>
            <a:avLst/>
            <a:gdLst>
              <a:gd name="connsiteX0" fmla="*/ 0 w 1097280"/>
              <a:gd name="connsiteY0" fmla="*/ 57701 h 137907"/>
              <a:gd name="connsiteX1" fmla="*/ 57150 w 1097280"/>
              <a:gd name="connsiteY1" fmla="*/ 69131 h 137907"/>
              <a:gd name="connsiteX2" fmla="*/ 194310 w 1097280"/>
              <a:gd name="connsiteY2" fmla="*/ 103421 h 137907"/>
              <a:gd name="connsiteX3" fmla="*/ 297180 w 1097280"/>
              <a:gd name="connsiteY3" fmla="*/ 114851 h 137907"/>
              <a:gd name="connsiteX4" fmla="*/ 342900 w 1097280"/>
              <a:gd name="connsiteY4" fmla="*/ 126281 h 137907"/>
              <a:gd name="connsiteX5" fmla="*/ 377190 w 1097280"/>
              <a:gd name="connsiteY5" fmla="*/ 137711 h 137907"/>
              <a:gd name="connsiteX6" fmla="*/ 422910 w 1097280"/>
              <a:gd name="connsiteY6" fmla="*/ 114851 h 137907"/>
              <a:gd name="connsiteX7" fmla="*/ 525780 w 1097280"/>
              <a:gd name="connsiteY7" fmla="*/ 551 h 137907"/>
              <a:gd name="connsiteX8" fmla="*/ 548640 w 1097280"/>
              <a:gd name="connsiteY8" fmla="*/ 34841 h 137907"/>
              <a:gd name="connsiteX9" fmla="*/ 594360 w 1097280"/>
              <a:gd name="connsiteY9" fmla="*/ 91991 h 137907"/>
              <a:gd name="connsiteX10" fmla="*/ 708660 w 1097280"/>
              <a:gd name="connsiteY10" fmla="*/ 69131 h 137907"/>
              <a:gd name="connsiteX11" fmla="*/ 788670 w 1097280"/>
              <a:gd name="connsiteY11" fmla="*/ 57701 h 137907"/>
              <a:gd name="connsiteX12" fmla="*/ 822960 w 1097280"/>
              <a:gd name="connsiteY12" fmla="*/ 114851 h 137907"/>
              <a:gd name="connsiteX13" fmla="*/ 1028700 w 1097280"/>
              <a:gd name="connsiteY13" fmla="*/ 69131 h 137907"/>
              <a:gd name="connsiteX14" fmla="*/ 1097280 w 1097280"/>
              <a:gd name="connsiteY14" fmla="*/ 69131 h 13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97280" h="137907">
                <a:moveTo>
                  <a:pt x="0" y="57701"/>
                </a:moveTo>
                <a:cubicBezTo>
                  <a:pt x="19050" y="61511"/>
                  <a:pt x="38239" y="64681"/>
                  <a:pt x="57150" y="69131"/>
                </a:cubicBezTo>
                <a:cubicBezTo>
                  <a:pt x="103024" y="79925"/>
                  <a:pt x="148015" y="94603"/>
                  <a:pt x="194310" y="103421"/>
                </a:cubicBezTo>
                <a:cubicBezTo>
                  <a:pt x="228202" y="109877"/>
                  <a:pt x="262890" y="111041"/>
                  <a:pt x="297180" y="114851"/>
                </a:cubicBezTo>
                <a:cubicBezTo>
                  <a:pt x="312420" y="118661"/>
                  <a:pt x="327795" y="121965"/>
                  <a:pt x="342900" y="126281"/>
                </a:cubicBezTo>
                <a:cubicBezTo>
                  <a:pt x="354485" y="129591"/>
                  <a:pt x="365263" y="139415"/>
                  <a:pt x="377190" y="137711"/>
                </a:cubicBezTo>
                <a:cubicBezTo>
                  <a:pt x="394058" y="135301"/>
                  <a:pt x="407670" y="122471"/>
                  <a:pt x="422910" y="114851"/>
                </a:cubicBezTo>
                <a:cubicBezTo>
                  <a:pt x="445066" y="85310"/>
                  <a:pt x="497241" y="11253"/>
                  <a:pt x="525780" y="551"/>
                </a:cubicBezTo>
                <a:cubicBezTo>
                  <a:pt x="538642" y="-4272"/>
                  <a:pt x="540398" y="23851"/>
                  <a:pt x="548640" y="34841"/>
                </a:cubicBezTo>
                <a:cubicBezTo>
                  <a:pt x="563278" y="54358"/>
                  <a:pt x="579120" y="72941"/>
                  <a:pt x="594360" y="91991"/>
                </a:cubicBezTo>
                <a:cubicBezTo>
                  <a:pt x="632460" y="84371"/>
                  <a:pt x="671524" y="80558"/>
                  <a:pt x="708660" y="69131"/>
                </a:cubicBezTo>
                <a:cubicBezTo>
                  <a:pt x="786506" y="45178"/>
                  <a:pt x="694762" y="34224"/>
                  <a:pt x="788670" y="57701"/>
                </a:cubicBezTo>
                <a:cubicBezTo>
                  <a:pt x="800100" y="76751"/>
                  <a:pt x="801125" y="110757"/>
                  <a:pt x="822960" y="114851"/>
                </a:cubicBezTo>
                <a:cubicBezTo>
                  <a:pt x="985350" y="145299"/>
                  <a:pt x="927674" y="87499"/>
                  <a:pt x="1028700" y="69131"/>
                </a:cubicBezTo>
                <a:cubicBezTo>
                  <a:pt x="1051191" y="65042"/>
                  <a:pt x="1074420" y="69131"/>
                  <a:pt x="1097280" y="691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C7A1EA-74BB-4358-BF8C-53CE48D96F3B}"/>
              </a:ext>
            </a:extLst>
          </p:cNvPr>
          <p:cNvSpPr/>
          <p:nvPr/>
        </p:nvSpPr>
        <p:spPr>
          <a:xfrm>
            <a:off x="8401050" y="4572000"/>
            <a:ext cx="1131570" cy="137906"/>
          </a:xfrm>
          <a:custGeom>
            <a:avLst/>
            <a:gdLst>
              <a:gd name="connsiteX0" fmla="*/ 0 w 1085850"/>
              <a:gd name="connsiteY0" fmla="*/ 57150 h 137160"/>
              <a:gd name="connsiteX1" fmla="*/ 57150 w 1085850"/>
              <a:gd name="connsiteY1" fmla="*/ 80010 h 137160"/>
              <a:gd name="connsiteX2" fmla="*/ 297180 w 1085850"/>
              <a:gd name="connsiteY2" fmla="*/ 91440 h 137160"/>
              <a:gd name="connsiteX3" fmla="*/ 457200 w 1085850"/>
              <a:gd name="connsiteY3" fmla="*/ 45720 h 137160"/>
              <a:gd name="connsiteX4" fmla="*/ 560070 w 1085850"/>
              <a:gd name="connsiteY4" fmla="*/ 11430 h 137160"/>
              <a:gd name="connsiteX5" fmla="*/ 640080 w 1085850"/>
              <a:gd name="connsiteY5" fmla="*/ 137160 h 137160"/>
              <a:gd name="connsiteX6" fmla="*/ 731520 w 1085850"/>
              <a:gd name="connsiteY6" fmla="*/ 91440 h 137160"/>
              <a:gd name="connsiteX7" fmla="*/ 754380 w 1085850"/>
              <a:gd name="connsiteY7" fmla="*/ 45720 h 137160"/>
              <a:gd name="connsiteX8" fmla="*/ 811530 w 1085850"/>
              <a:gd name="connsiteY8" fmla="*/ 0 h 137160"/>
              <a:gd name="connsiteX9" fmla="*/ 891540 w 1085850"/>
              <a:gd name="connsiteY9" fmla="*/ 22860 h 137160"/>
              <a:gd name="connsiteX10" fmla="*/ 925830 w 1085850"/>
              <a:gd name="connsiteY10" fmla="*/ 34290 h 137160"/>
              <a:gd name="connsiteX11" fmla="*/ 960120 w 1085850"/>
              <a:gd name="connsiteY11" fmla="*/ 57150 h 137160"/>
              <a:gd name="connsiteX12" fmla="*/ 1085850 w 1085850"/>
              <a:gd name="connsiteY12" fmla="*/ 4572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5850" h="137160">
                <a:moveTo>
                  <a:pt x="0" y="57150"/>
                </a:moveTo>
                <a:cubicBezTo>
                  <a:pt x="19050" y="64770"/>
                  <a:pt x="36656" y="79034"/>
                  <a:pt x="57150" y="80010"/>
                </a:cubicBezTo>
                <a:cubicBezTo>
                  <a:pt x="324057" y="92720"/>
                  <a:pt x="161972" y="37357"/>
                  <a:pt x="297180" y="91440"/>
                </a:cubicBezTo>
                <a:lnTo>
                  <a:pt x="457200" y="45720"/>
                </a:lnTo>
                <a:cubicBezTo>
                  <a:pt x="491779" y="35196"/>
                  <a:pt x="527741" y="-4734"/>
                  <a:pt x="560070" y="11430"/>
                </a:cubicBezTo>
                <a:cubicBezTo>
                  <a:pt x="604502" y="33646"/>
                  <a:pt x="640080" y="137160"/>
                  <a:pt x="640080" y="137160"/>
                </a:cubicBezTo>
                <a:cubicBezTo>
                  <a:pt x="670560" y="121920"/>
                  <a:pt x="704910" y="112728"/>
                  <a:pt x="731520" y="91440"/>
                </a:cubicBezTo>
                <a:cubicBezTo>
                  <a:pt x="744825" y="80796"/>
                  <a:pt x="743160" y="58543"/>
                  <a:pt x="754380" y="45720"/>
                </a:cubicBezTo>
                <a:cubicBezTo>
                  <a:pt x="770445" y="27360"/>
                  <a:pt x="792480" y="15240"/>
                  <a:pt x="811530" y="0"/>
                </a:cubicBezTo>
                <a:lnTo>
                  <a:pt x="891540" y="22860"/>
                </a:lnTo>
                <a:cubicBezTo>
                  <a:pt x="903080" y="26322"/>
                  <a:pt x="915054" y="28902"/>
                  <a:pt x="925830" y="34290"/>
                </a:cubicBezTo>
                <a:cubicBezTo>
                  <a:pt x="938117" y="40433"/>
                  <a:pt x="948690" y="49530"/>
                  <a:pt x="960120" y="57150"/>
                </a:cubicBezTo>
                <a:cubicBezTo>
                  <a:pt x="1055217" y="43565"/>
                  <a:pt x="1013189" y="45720"/>
                  <a:pt x="1085850" y="457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6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ES Single Power Trace">
            <a:extLst>
              <a:ext uri="{FF2B5EF4-FFF2-40B4-BE49-F238E27FC236}">
                <a16:creationId xmlns:a16="http://schemas.microsoft.com/office/drawing/2014/main" id="{B15FA0AA-A842-4345-AA66-5F1A78F5E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2041"/>
            <a:ext cx="886777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DC1F8-06DE-48FD-AD26-7E6FCF8C3EBE}"/>
              </a:ext>
            </a:extLst>
          </p:cNvPr>
          <p:cNvSpPr txBox="1"/>
          <p:nvPr/>
        </p:nvSpPr>
        <p:spPr>
          <a:xfrm>
            <a:off x="1588770" y="422910"/>
            <a:ext cx="5077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Correlation Power Analysis Attack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FF57-6F10-4D40-8518-9E75F419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928" y="2796457"/>
            <a:ext cx="3734331" cy="1604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5C0D46-2D25-4C18-AE78-96D6C9EA2F27}"/>
              </a:ext>
            </a:extLst>
          </p:cNvPr>
          <p:cNvSpPr txBox="1"/>
          <p:nvPr/>
        </p:nvSpPr>
        <p:spPr>
          <a:xfrm>
            <a:off x="8412480" y="2427125"/>
            <a:ext cx="312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(</a:t>
            </a:r>
            <a:r>
              <a:rPr lang="en-US" dirty="0" err="1"/>
              <a:t>ChipWhisperer</a:t>
            </a:r>
            <a:r>
              <a:rPr lang="en-US" dirty="0"/>
              <a:t> Husky)</a:t>
            </a:r>
          </a:p>
        </p:txBody>
      </p:sp>
    </p:spTree>
    <p:extLst>
      <p:ext uri="{BB962C8B-B14F-4D97-AF65-F5344CB8AC3E}">
        <p14:creationId xmlns:p14="http://schemas.microsoft.com/office/powerpoint/2010/main" val="42938973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C4FF"/>
      </a:accent1>
      <a:accent2>
        <a:srgbClr val="00B0F0"/>
      </a:accent2>
      <a:accent3>
        <a:srgbClr val="00A7E2"/>
      </a:accent3>
      <a:accent4>
        <a:srgbClr val="00A1DA"/>
      </a:accent4>
      <a:accent5>
        <a:srgbClr val="5B9BD5"/>
      </a:accent5>
      <a:accent6>
        <a:srgbClr val="0094C8"/>
      </a:accent6>
      <a:hlink>
        <a:srgbClr val="0088B8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B919685-AEFB-8646-8D7B-716AC81CB00C}" vid="{01FE810B-C75E-B344-8720-AC01D52B655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1738</Words>
  <Application>Microsoft Office PowerPoint</Application>
  <PresentationFormat>Widescreen</PresentationFormat>
  <Paragraphs>495</Paragraphs>
  <Slides>58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Barlow</vt:lpstr>
      <vt:lpstr>Calibri</vt:lpstr>
      <vt:lpstr>Calibri Light</vt:lpstr>
      <vt:lpstr>Lato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2024-09-27T13:38:37Z</dcterms:created>
  <dcterms:modified xsi:type="dcterms:W3CDTF">2024-09-27T13:39:09Z</dcterms:modified>
</cp:coreProperties>
</file>